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448" r:id="rId2"/>
    <p:sldId id="449" r:id="rId3"/>
    <p:sldId id="459" r:id="rId4"/>
    <p:sldId id="462" r:id="rId5"/>
    <p:sldId id="463" r:id="rId6"/>
    <p:sldId id="464" r:id="rId7"/>
    <p:sldId id="466" r:id="rId8"/>
    <p:sldId id="465" r:id="rId9"/>
    <p:sldId id="25781" r:id="rId10"/>
    <p:sldId id="25782" r:id="rId11"/>
    <p:sldId id="605" r:id="rId12"/>
    <p:sldId id="25783" r:id="rId13"/>
    <p:sldId id="25789" r:id="rId14"/>
    <p:sldId id="25784" r:id="rId15"/>
    <p:sldId id="25785" r:id="rId16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1185">
          <p15:clr>
            <a:srgbClr val="A4A3A4"/>
          </p15:clr>
        </p15:guide>
        <p15:guide id="4" orient="horz" pos="1752">
          <p15:clr>
            <a:srgbClr val="A4A3A4"/>
          </p15:clr>
        </p15:guide>
        <p15:guide id="5" orient="horz" pos="2750">
          <p15:clr>
            <a:srgbClr val="A4A3A4"/>
          </p15:clr>
        </p15:guide>
        <p15:guide id="6" orient="horz" pos="3748">
          <p15:clr>
            <a:srgbClr val="A4A3A4"/>
          </p15:clr>
        </p15:guide>
        <p15:guide id="7" pos="2880">
          <p15:clr>
            <a:srgbClr val="A4A3A4"/>
          </p15:clr>
        </p15:guide>
        <p15:guide id="8" pos="340">
          <p15:clr>
            <a:srgbClr val="A4A3A4"/>
          </p15:clr>
        </p15:guide>
        <p15:guide id="9" pos="5420">
          <p15:clr>
            <a:srgbClr val="A4A3A4"/>
          </p15:clr>
        </p15:guide>
        <p15:guide id="10" pos="46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0AF"/>
    <a:srgbClr val="162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237" autoAdjust="0"/>
    <p:restoredTop sz="96031" autoAdjust="0"/>
  </p:normalViewPr>
  <p:slideViewPr>
    <p:cSldViewPr snapToObjects="1">
      <p:cViewPr varScale="1">
        <p:scale>
          <a:sx n="95" d="100"/>
          <a:sy n="95" d="100"/>
        </p:scale>
        <p:origin x="1794" y="96"/>
      </p:cViewPr>
      <p:guideLst>
        <p:guide orient="horz" pos="2160"/>
        <p:guide orient="horz" pos="3929"/>
        <p:guide orient="horz" pos="1185"/>
        <p:guide orient="horz" pos="1752"/>
        <p:guide orient="horz" pos="2750"/>
        <p:guide orient="horz" pos="3748"/>
        <p:guide pos="2880"/>
        <p:guide pos="340"/>
        <p:guide pos="5420"/>
        <p:guide pos="46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1" d="100"/>
          <a:sy n="61" d="100"/>
        </p:scale>
        <p:origin x="-3354" y="-96"/>
      </p:cViewPr>
      <p:guideLst>
        <p:guide orient="horz" pos="3131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BA4B0-E919-4760-8D82-9FB55A79BCD4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2_3" csCatId="accent2" phldr="1"/>
      <dgm:spPr/>
    </dgm:pt>
    <dgm:pt modelId="{8DEBE0A6-2382-49BD-84EB-4DD1FC929118}">
      <dgm:prSet phldrT="[Tex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GB" b="1" dirty="0">
              <a:solidFill>
                <a:srgbClr val="002060"/>
              </a:solidFill>
            </a:rPr>
            <a:t>Cost of development</a:t>
          </a:r>
        </a:p>
      </dgm:t>
    </dgm:pt>
    <dgm:pt modelId="{F95EAC8C-1F95-4608-BD25-ADED5EA03D5B}" type="parTrans" cxnId="{475677B6-EA22-4D21-BE5E-E72824199C9E}">
      <dgm:prSet/>
      <dgm:spPr/>
      <dgm:t>
        <a:bodyPr/>
        <a:lstStyle/>
        <a:p>
          <a:endParaRPr lang="en-GB"/>
        </a:p>
      </dgm:t>
    </dgm:pt>
    <dgm:pt modelId="{A83C697E-2178-4746-A936-6062EC905B94}" type="sibTrans" cxnId="{475677B6-EA22-4D21-BE5E-E72824199C9E}">
      <dgm:prSet/>
      <dgm:spPr/>
      <dgm:t>
        <a:bodyPr/>
        <a:lstStyle/>
        <a:p>
          <a:endParaRPr lang="en-GB"/>
        </a:p>
      </dgm:t>
    </dgm:pt>
    <dgm:pt modelId="{EB9E52E7-17FB-48F5-AB91-0D898053FDD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GB" b="1" dirty="0">
              <a:solidFill>
                <a:srgbClr val="002060"/>
              </a:solidFill>
            </a:rPr>
            <a:t>Return</a:t>
          </a:r>
        </a:p>
        <a:p>
          <a:r>
            <a:rPr lang="en-GB" b="1" dirty="0">
              <a:solidFill>
                <a:srgbClr val="002060"/>
              </a:solidFill>
            </a:rPr>
            <a:t>Of</a:t>
          </a:r>
        </a:p>
        <a:p>
          <a:r>
            <a:rPr lang="en-GB" b="1" dirty="0">
              <a:solidFill>
                <a:srgbClr val="002060"/>
              </a:solidFill>
            </a:rPr>
            <a:t>Investment</a:t>
          </a:r>
        </a:p>
      </dgm:t>
    </dgm:pt>
    <dgm:pt modelId="{6C97E85E-B1B5-4D98-AEB8-D8C844217D62}" type="parTrans" cxnId="{5566FE1B-CDE8-4C53-8C51-7521C990D939}">
      <dgm:prSet/>
      <dgm:spPr/>
      <dgm:t>
        <a:bodyPr/>
        <a:lstStyle/>
        <a:p>
          <a:endParaRPr lang="en-GB"/>
        </a:p>
      </dgm:t>
    </dgm:pt>
    <dgm:pt modelId="{0F87D298-514F-4685-81E0-E7BF0A9295A9}" type="sibTrans" cxnId="{5566FE1B-CDE8-4C53-8C51-7521C990D939}">
      <dgm:prSet/>
      <dgm:spPr/>
      <dgm:t>
        <a:bodyPr/>
        <a:lstStyle/>
        <a:p>
          <a:endParaRPr lang="en-GB"/>
        </a:p>
      </dgm:t>
    </dgm:pt>
    <dgm:pt modelId="{0CA0CFDB-6E53-469B-8197-F549F175ED00}">
      <dgm:prSet phldrT="[Text]"/>
      <dgm:spPr>
        <a:solidFill>
          <a:schemeClr val="accent4">
            <a:lumMod val="50000"/>
            <a:alpha val="50000"/>
          </a:schemeClr>
        </a:solidFill>
      </dgm:spPr>
      <dgm:t>
        <a:bodyPr/>
        <a:lstStyle/>
        <a:p>
          <a:r>
            <a:rPr lang="en-GB" b="1" dirty="0">
              <a:solidFill>
                <a:srgbClr val="002060"/>
              </a:solidFill>
            </a:rPr>
            <a:t>Cost of current service</a:t>
          </a:r>
        </a:p>
      </dgm:t>
    </dgm:pt>
    <dgm:pt modelId="{6CDBFFAB-CABE-4E5D-9779-741F4CEDD4DB}" type="parTrans" cxnId="{FC5B9E63-B08E-48AA-9DA9-14EC32D77859}">
      <dgm:prSet/>
      <dgm:spPr/>
      <dgm:t>
        <a:bodyPr/>
        <a:lstStyle/>
        <a:p>
          <a:endParaRPr lang="en-GB"/>
        </a:p>
      </dgm:t>
    </dgm:pt>
    <dgm:pt modelId="{34608DF9-3604-471E-941C-F2C7D8BBAEF8}" type="sibTrans" cxnId="{FC5B9E63-B08E-48AA-9DA9-14EC32D77859}">
      <dgm:prSet/>
      <dgm:spPr/>
      <dgm:t>
        <a:bodyPr/>
        <a:lstStyle/>
        <a:p>
          <a:endParaRPr lang="en-GB"/>
        </a:p>
      </dgm:t>
    </dgm:pt>
    <dgm:pt modelId="{42548A9F-B3BC-4610-BCF1-695943DFE620}" type="pres">
      <dgm:prSet presAssocID="{579BA4B0-E919-4760-8D82-9FB55A79BCD4}" presName="Name0" presStyleCnt="0">
        <dgm:presLayoutVars>
          <dgm:chMax val="7"/>
          <dgm:dir/>
          <dgm:resizeHandles val="exact"/>
        </dgm:presLayoutVars>
      </dgm:prSet>
      <dgm:spPr/>
    </dgm:pt>
    <dgm:pt modelId="{52054162-94F5-41EA-8AED-569B71484CFB}" type="pres">
      <dgm:prSet presAssocID="{579BA4B0-E919-4760-8D82-9FB55A79BCD4}" presName="ellipse1" presStyleLbl="vennNode1" presStyleIdx="0" presStyleCnt="3">
        <dgm:presLayoutVars>
          <dgm:bulletEnabled val="1"/>
        </dgm:presLayoutVars>
      </dgm:prSet>
      <dgm:spPr/>
    </dgm:pt>
    <dgm:pt modelId="{14DAFE3D-D686-4BE5-87B4-A579457CA12A}" type="pres">
      <dgm:prSet presAssocID="{579BA4B0-E919-4760-8D82-9FB55A79BCD4}" presName="ellipse2" presStyleLbl="vennNode1" presStyleIdx="1" presStyleCnt="3">
        <dgm:presLayoutVars>
          <dgm:bulletEnabled val="1"/>
        </dgm:presLayoutVars>
      </dgm:prSet>
      <dgm:spPr/>
    </dgm:pt>
    <dgm:pt modelId="{A561C1EC-7EC8-488C-A6FC-24A7F4839E5F}" type="pres">
      <dgm:prSet presAssocID="{579BA4B0-E919-4760-8D82-9FB55A79BCD4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5566FE1B-CDE8-4C53-8C51-7521C990D939}" srcId="{579BA4B0-E919-4760-8D82-9FB55A79BCD4}" destId="{EB9E52E7-17FB-48F5-AB91-0D898053FDDF}" srcOrd="1" destOrd="0" parTransId="{6C97E85E-B1B5-4D98-AEB8-D8C844217D62}" sibTransId="{0F87D298-514F-4685-81E0-E7BF0A9295A9}"/>
    <dgm:cxn modelId="{FC5B9E63-B08E-48AA-9DA9-14EC32D77859}" srcId="{579BA4B0-E919-4760-8D82-9FB55A79BCD4}" destId="{0CA0CFDB-6E53-469B-8197-F549F175ED00}" srcOrd="2" destOrd="0" parTransId="{6CDBFFAB-CABE-4E5D-9779-741F4CEDD4DB}" sibTransId="{34608DF9-3604-471E-941C-F2C7D8BBAEF8}"/>
    <dgm:cxn modelId="{3F62F391-5193-49AB-A6AC-288BF9EA13B9}" type="presOf" srcId="{579BA4B0-E919-4760-8D82-9FB55A79BCD4}" destId="{42548A9F-B3BC-4610-BCF1-695943DFE620}" srcOrd="0" destOrd="0" presId="urn:microsoft.com/office/officeart/2005/8/layout/rings+Icon"/>
    <dgm:cxn modelId="{2C1A8399-63F9-4A00-98D8-B2A48CB373ED}" type="presOf" srcId="{8DEBE0A6-2382-49BD-84EB-4DD1FC929118}" destId="{52054162-94F5-41EA-8AED-569B71484CFB}" srcOrd="0" destOrd="0" presId="urn:microsoft.com/office/officeart/2005/8/layout/rings+Icon"/>
    <dgm:cxn modelId="{0C16699E-6719-4E77-8847-35F418D92C0F}" type="presOf" srcId="{EB9E52E7-17FB-48F5-AB91-0D898053FDDF}" destId="{14DAFE3D-D686-4BE5-87B4-A579457CA12A}" srcOrd="0" destOrd="0" presId="urn:microsoft.com/office/officeart/2005/8/layout/rings+Icon"/>
    <dgm:cxn modelId="{475677B6-EA22-4D21-BE5E-E72824199C9E}" srcId="{579BA4B0-E919-4760-8D82-9FB55A79BCD4}" destId="{8DEBE0A6-2382-49BD-84EB-4DD1FC929118}" srcOrd="0" destOrd="0" parTransId="{F95EAC8C-1F95-4608-BD25-ADED5EA03D5B}" sibTransId="{A83C697E-2178-4746-A936-6062EC905B94}"/>
    <dgm:cxn modelId="{642C4CF4-48DF-4458-8EBA-7DFD2BAF3491}" type="presOf" srcId="{0CA0CFDB-6E53-469B-8197-F549F175ED00}" destId="{A561C1EC-7EC8-488C-A6FC-24A7F4839E5F}" srcOrd="0" destOrd="0" presId="urn:microsoft.com/office/officeart/2005/8/layout/rings+Icon"/>
    <dgm:cxn modelId="{0293893C-9D13-4890-B831-8CEFFBE4419D}" type="presParOf" srcId="{42548A9F-B3BC-4610-BCF1-695943DFE620}" destId="{52054162-94F5-41EA-8AED-569B71484CFB}" srcOrd="0" destOrd="0" presId="urn:microsoft.com/office/officeart/2005/8/layout/rings+Icon"/>
    <dgm:cxn modelId="{19EB7740-8354-4948-9170-90CF03740080}" type="presParOf" srcId="{42548A9F-B3BC-4610-BCF1-695943DFE620}" destId="{14DAFE3D-D686-4BE5-87B4-A579457CA12A}" srcOrd="1" destOrd="0" presId="urn:microsoft.com/office/officeart/2005/8/layout/rings+Icon"/>
    <dgm:cxn modelId="{7B9A2D9B-4D57-4B9D-8838-D5AEDFACE99A}" type="presParOf" srcId="{42548A9F-B3BC-4610-BCF1-695943DFE620}" destId="{A561C1EC-7EC8-488C-A6FC-24A7F4839E5F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54162-94F5-41EA-8AED-569B71484CFB}">
      <dsp:nvSpPr>
        <dsp:cNvPr id="0" name=""/>
        <dsp:cNvSpPr/>
      </dsp:nvSpPr>
      <dsp:spPr>
        <a:xfrm>
          <a:off x="658481" y="0"/>
          <a:ext cx="1456604" cy="1456583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002060"/>
              </a:solidFill>
            </a:rPr>
            <a:t>Cost of development</a:t>
          </a:r>
        </a:p>
      </dsp:txBody>
      <dsp:txXfrm>
        <a:off x="871796" y="213312"/>
        <a:ext cx="1029974" cy="1029959"/>
      </dsp:txXfrm>
    </dsp:sp>
    <dsp:sp modelId="{14DAFE3D-D686-4BE5-87B4-A579457CA12A}">
      <dsp:nvSpPr>
        <dsp:cNvPr id="0" name=""/>
        <dsp:cNvSpPr/>
      </dsp:nvSpPr>
      <dsp:spPr>
        <a:xfrm>
          <a:off x="1408209" y="971460"/>
          <a:ext cx="1456604" cy="1456583"/>
        </a:xfrm>
        <a:prstGeom prst="ellipse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002060"/>
              </a:solidFill>
            </a:rPr>
            <a:t>Return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002060"/>
              </a:solidFill>
            </a:rPr>
            <a:t>Of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002060"/>
              </a:solidFill>
            </a:rPr>
            <a:t>Investment</a:t>
          </a:r>
        </a:p>
      </dsp:txBody>
      <dsp:txXfrm>
        <a:off x="1621524" y="1184772"/>
        <a:ext cx="1029974" cy="1029959"/>
      </dsp:txXfrm>
    </dsp:sp>
    <dsp:sp modelId="{A561C1EC-7EC8-488C-A6FC-24A7F4839E5F}">
      <dsp:nvSpPr>
        <dsp:cNvPr id="0" name=""/>
        <dsp:cNvSpPr/>
      </dsp:nvSpPr>
      <dsp:spPr>
        <a:xfrm>
          <a:off x="2157049" y="0"/>
          <a:ext cx="1456604" cy="1456583"/>
        </a:xfrm>
        <a:prstGeom prst="ellipse">
          <a:avLst/>
        </a:prstGeom>
        <a:solidFill>
          <a:schemeClr val="accent4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rgbClr val="002060"/>
              </a:solidFill>
            </a:rPr>
            <a:t>Cost of current service</a:t>
          </a:r>
        </a:p>
      </dsp:txBody>
      <dsp:txXfrm>
        <a:off x="2370364" y="213312"/>
        <a:ext cx="1029974" cy="1029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D16EC2EC-529E-43A4-B0FA-D24DF7522E89}" type="datetimeFigureOut">
              <a:rPr lang="en-GB" smtClean="0"/>
              <a:t>27/03/2019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75A29357-EC18-407D-820F-6C814F1FEF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875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E519E6DB-3108-45CC-BD75-81BE0C5BAE47}" type="datetimeFigureOut">
              <a:rPr lang="en-GB" smtClean="0"/>
              <a:t>27/03/2019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A8749A85-9E90-41BD-BEB8-7532371D69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63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9A85-9E90-41BD-BEB8-7532371D694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97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9A85-9E90-41BD-BEB8-7532371D694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29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3" y="1422000"/>
            <a:ext cx="8783994" cy="484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1872000"/>
            <a:ext cx="6660000" cy="3573208"/>
          </a:xfrm>
        </p:spPr>
        <p:txBody>
          <a:bodyPr anchor="t" anchorCtr="0">
            <a:noAutofit/>
          </a:bodyPr>
          <a:lstStyle>
            <a:lvl1pPr>
              <a:lnSpc>
                <a:spcPts val="5500"/>
              </a:lnSpc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60320" y="6354000"/>
            <a:ext cx="2133600" cy="144000"/>
          </a:xfrm>
        </p:spPr>
        <p:txBody>
          <a:bodyPr/>
          <a:lstStyle/>
          <a:p>
            <a:fld id="{8C2D15B8-A606-450C-8EA4-3B5DADEF8C84}" type="datetime3">
              <a:rPr lang="en-GB" smtClean="0"/>
              <a:t>27 March,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London Stock Exchange Group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000" y="1224000"/>
            <a:ext cx="8784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39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60320" y="6354000"/>
            <a:ext cx="2133600" cy="144000"/>
          </a:xfrm>
        </p:spPr>
        <p:txBody>
          <a:bodyPr/>
          <a:lstStyle/>
          <a:p>
            <a:fld id="{E7E9798B-A618-4F4F-BFF2-2A65314DEF45}" type="datetime3">
              <a:rPr lang="en-GB" smtClean="0"/>
              <a:t>27 March,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London Stock Exchange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AA13198A-D2A6-4D79-B2AB-6FDB563266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0000" y="1440000"/>
            <a:ext cx="8784000" cy="484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40000" y="1728000"/>
            <a:ext cx="8064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ection 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2232000"/>
            <a:ext cx="4032000" cy="3600000"/>
          </a:xfrm>
        </p:spPr>
        <p:txBody>
          <a:bodyPr/>
          <a:lstStyle>
            <a:lvl1pPr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2800"/>
              </a:spcAft>
              <a:buFontTx/>
              <a:buNone/>
              <a:defRPr sz="25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0.0</a:t>
            </a:r>
          </a:p>
          <a:p>
            <a:pPr lvl="1"/>
            <a:r>
              <a:rPr lang="en-GB" dirty="0"/>
              <a:t>Second level text</a:t>
            </a:r>
          </a:p>
          <a:p>
            <a:pPr lvl="2"/>
            <a:r>
              <a:rPr lang="en-GB" dirty="0"/>
              <a:t>Third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000" y="1224000"/>
            <a:ext cx="8784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12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000" y="224644"/>
            <a:ext cx="6552240" cy="324036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GB" sz="1600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enter 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60320" y="6354000"/>
            <a:ext cx="2133600" cy="144000"/>
          </a:xfrm>
        </p:spPr>
        <p:txBody>
          <a:bodyPr/>
          <a:lstStyle/>
          <a:p>
            <a:fld id="{CF9660C1-3BC9-4CF1-866D-A6F02F6EE5D1}" type="datetime3">
              <a:rPr lang="en-GB" smtClean="0"/>
              <a:t>27 March,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London Stock Exchange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AA13198A-D2A6-4D79-B2AB-6FDB563266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1522004"/>
            <a:ext cx="8280000" cy="4068000"/>
          </a:xfr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800" baseline="0"/>
            </a:lvl1pPr>
            <a:lvl2pPr marL="360000" marR="0" indent="-360000" algn="l" defTabSz="914400" rtl="0" eaLnBrk="1" fontAlgn="auto" latinLnBrk="0" hangingPunct="1">
              <a:lnSpc>
                <a:spcPct val="151000"/>
              </a:lnSpc>
              <a:spcBef>
                <a:spcPts val="0"/>
              </a:spcBef>
              <a:spcAft>
                <a:spcPts val="709"/>
              </a:spcAft>
              <a:buClr>
                <a:srgbClr val="737980"/>
              </a:buClr>
              <a:buSzTx/>
              <a:buFont typeface="Arial" pitchFamily="34" charset="0"/>
              <a:buChar char="—"/>
              <a:tabLst/>
              <a:defRPr sz="1500" baseline="0">
                <a:solidFill>
                  <a:schemeClr val="tx2"/>
                </a:solidFill>
              </a:defRPr>
            </a:lvl2pPr>
            <a:lvl3pPr marL="612000" marR="0" indent="-252000" algn="l" defTabSz="914400" rtl="0" eaLnBrk="1" fontAlgn="auto" latinLnBrk="0" hangingPunct="1">
              <a:lnSpc>
                <a:spcPct val="151000"/>
              </a:lnSpc>
              <a:spcBef>
                <a:spcPts val="0"/>
              </a:spcBef>
              <a:spcAft>
                <a:spcPts val="709"/>
              </a:spcAft>
              <a:buClr>
                <a:srgbClr val="737980"/>
              </a:buClr>
              <a:buSzTx/>
              <a:buFont typeface="Arial" panose="020B0604020202020204" pitchFamily="34" charset="0"/>
              <a:buChar char="–"/>
              <a:tabLst/>
              <a:defRPr sz="1500"/>
            </a:lvl3pPr>
            <a:lvl4pPr marL="0" marR="0" indent="-360000" algn="l" defTabSz="914400" rtl="0" eaLnBrk="1" fontAlgn="auto" latinLnBrk="0" hangingPunct="1">
              <a:lnSpc>
                <a:spcPct val="151000"/>
              </a:lnSpc>
              <a:spcBef>
                <a:spcPts val="0"/>
              </a:spcBef>
              <a:spcAft>
                <a:spcPts val="709"/>
              </a:spcAft>
              <a:buClrTx/>
              <a:buSzTx/>
              <a:buFont typeface="+mj-lt"/>
              <a:buAutoNum type="arabicPeriod"/>
              <a:tabLst/>
              <a:defRPr sz="1500"/>
            </a:lvl4pPr>
            <a:lvl5pPr marL="612000" marR="0" indent="-252000" algn="l" defTabSz="914400" rtl="0" eaLnBrk="1" fontAlgn="auto" latinLnBrk="0" hangingPunct="1">
              <a:lnSpc>
                <a:spcPct val="151000"/>
              </a:lnSpc>
              <a:spcBef>
                <a:spcPts val="0"/>
              </a:spcBef>
              <a:spcAft>
                <a:spcPts val="709"/>
              </a:spcAft>
              <a:buClrTx/>
              <a:buSzTx/>
              <a:buFont typeface="+mj-lt"/>
              <a:buAutoNum type="alphaLcPeriod"/>
              <a:tabLst/>
              <a:defRPr sz="1500"/>
            </a:lvl5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/>
              <a:t>For bullets click Increase Indent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000" y="1088752"/>
            <a:ext cx="878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0000" y="6228000"/>
            <a:ext cx="8784000" cy="36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80000" y="657225"/>
            <a:ext cx="6552240" cy="358775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it-IT" sz="2000" b="1" i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75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000" y="224644"/>
            <a:ext cx="6552240" cy="324036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GB" sz="1600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enter 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60320" y="6354000"/>
            <a:ext cx="2133600" cy="144000"/>
          </a:xfrm>
        </p:spPr>
        <p:txBody>
          <a:bodyPr/>
          <a:lstStyle/>
          <a:p>
            <a:fld id="{3A62C13F-987D-4856-91B8-286C2984E439}" type="datetime3">
              <a:rPr lang="en-GB" smtClean="0"/>
              <a:t>27 March,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London Stock Exchange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AA13198A-D2A6-4D79-B2AB-6FDB563266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0000" y="1088752"/>
            <a:ext cx="878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0000" y="6228000"/>
            <a:ext cx="8784000" cy="360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80000" y="657225"/>
            <a:ext cx="6552240" cy="358775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it-IT" sz="2000" b="1" i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24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60320" y="6354000"/>
            <a:ext cx="2133600" cy="144000"/>
          </a:xfrm>
        </p:spPr>
        <p:txBody>
          <a:bodyPr/>
          <a:lstStyle/>
          <a:p>
            <a:fld id="{40802458-813D-4982-8B2E-D96CBF4B47DC}" type="datetime3">
              <a:rPr lang="en-GB" smtClean="0"/>
              <a:t>27 March,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London Stock Exchange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AA13198A-D2A6-4D79-B2AB-6FDB563266B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21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1" y="1422000"/>
            <a:ext cx="8783998" cy="4840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1872000"/>
            <a:ext cx="6660000" cy="3573208"/>
          </a:xfrm>
        </p:spPr>
        <p:txBody>
          <a:bodyPr anchor="t" anchorCtr="0">
            <a:noAutofit/>
          </a:bodyPr>
          <a:lstStyle>
            <a:lvl1pPr>
              <a:lnSpc>
                <a:spcPts val="5500"/>
              </a:lnSpc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89200" y="6354000"/>
            <a:ext cx="2133600" cy="144000"/>
          </a:xfrm>
        </p:spPr>
        <p:txBody>
          <a:bodyPr/>
          <a:lstStyle/>
          <a:p>
            <a:fld id="{219B497D-9253-4A1A-B004-ED8D9ECD991B}" type="datetime3">
              <a:rPr lang="en-US" smtClean="0"/>
              <a:t>27 March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London Stock Exchange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AA13198A-D2A6-4D79-B2AB-6FDB563266B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57763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199870"/>
            <a:ext cx="5940000" cy="923330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lo stile del </a:t>
            </a:r>
            <a:r>
              <a:rPr lang="en-GB" dirty="0" err="1"/>
              <a:t>titolo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600199"/>
            <a:ext cx="662400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For bullets click Increase Indent</a:t>
            </a:r>
          </a:p>
          <a:p>
            <a:pPr lvl="2"/>
            <a:r>
              <a:rPr lang="en-GB" dirty="0"/>
              <a:t>Third level sub-bullet</a:t>
            </a:r>
          </a:p>
          <a:p>
            <a:pPr lvl="3"/>
            <a:r>
              <a:rPr lang="en-GB" sz="1100" dirty="0"/>
              <a:t>Fourth level – numbered</a:t>
            </a:r>
          </a:p>
          <a:p>
            <a:pPr lvl="4"/>
            <a:r>
              <a:rPr lang="en-GB" dirty="0"/>
              <a:t>Fifth level – sub-number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6354000"/>
            <a:ext cx="21336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fld id="{6A856923-0B95-46C5-BFE3-0BB7111B2A67}" type="datetime3">
              <a:rPr lang="en-GB" smtClean="0"/>
              <a:t>27 March,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354000"/>
            <a:ext cx="194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London Stock Exchange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4000" y="6354000"/>
            <a:ext cx="72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Page </a:t>
            </a:r>
            <a:fld id="{AA13198A-D2A6-4D79-B2AB-6FDB563266B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 descr="C:\Projects\London Stock Exchange\LSEG_LOGO_RGBSTA_LU_GW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0000"/>
            <a:ext cx="1746000" cy="4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20072" y="6397544"/>
            <a:ext cx="2340260" cy="847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CONFIDENTIAL &amp; INTERNAL</a:t>
            </a:r>
            <a:r>
              <a:rPr lang="en-GB" sz="800" baseline="0" dirty="0"/>
              <a:t> USE ONLY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10242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38" r:id="rId4"/>
    <p:sldLayoutId id="2147483737" r:id="rId5"/>
    <p:sldLayoutId id="2147483740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spcAft>
          <a:spcPts val="2835"/>
        </a:spcAft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-234000" algn="l" defTabSz="914400" rtl="0" eaLnBrk="1" latinLnBrk="0" hangingPunct="1">
        <a:lnSpc>
          <a:spcPct val="111000"/>
        </a:lnSpc>
        <a:spcBef>
          <a:spcPts val="0"/>
        </a:spcBef>
        <a:spcAft>
          <a:spcPts val="709"/>
        </a:spcAft>
        <a:buClr>
          <a:schemeClr val="tx2"/>
        </a:buClr>
        <a:buFont typeface="Arial" pitchFamily="34" charset="0"/>
        <a:buChar char="—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78000" indent="-144000" algn="l" defTabSz="914400" rtl="0" eaLnBrk="1" latinLnBrk="0" hangingPunct="1">
        <a:lnSpc>
          <a:spcPct val="111000"/>
        </a:lnSpc>
        <a:spcBef>
          <a:spcPts val="0"/>
        </a:spcBef>
        <a:spcAft>
          <a:spcPts val="709"/>
        </a:spcAft>
        <a:buClr>
          <a:schemeClr val="tx2"/>
        </a:buClr>
        <a:buFont typeface="Arial" panose="020B0604020202020204" pitchFamily="34" charset="0"/>
        <a:buChar char="–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-234000" algn="l" defTabSz="914400" rtl="0" eaLnBrk="1" latinLnBrk="0" hangingPunct="1">
        <a:lnSpc>
          <a:spcPct val="111000"/>
        </a:lnSpc>
        <a:spcBef>
          <a:spcPts val="0"/>
        </a:spcBef>
        <a:spcAft>
          <a:spcPts val="709"/>
        </a:spcAft>
        <a:buFont typeface="+mj-lt"/>
        <a:buAutoNum type="arabicPeriod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78000" indent="-144000" algn="l" defTabSz="914400" rtl="0" eaLnBrk="1" latinLnBrk="0" hangingPunct="1">
        <a:lnSpc>
          <a:spcPct val="111000"/>
        </a:lnSpc>
        <a:spcBef>
          <a:spcPts val="0"/>
        </a:spcBef>
        <a:spcAft>
          <a:spcPts val="709"/>
        </a:spcAft>
        <a:buFont typeface="+mj-lt"/>
        <a:buAutoNum type="alphaLcPeriod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google.com/url?sa=i&amp;rct=j&amp;q=&amp;esrc=s&amp;source=images&amp;cd=&amp;cad=rja&amp;uact=8&amp;ved=2ahUKEwjG5vf36sHdAhXssaQKHQWsAzgQjRx6BAgBEAU&amp;url=https://martechtoday.com/sprout-social-releases-first-non-developer-bot-building-platform-twitter-200024&amp;psig=AOvVaw3YTR3X8bWaQT8vipg5VRlM&amp;ust=1537266717256496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google.com/url?sa=i&amp;rct=j&amp;q=&amp;esrc=s&amp;source=images&amp;cd=&amp;cad=rja&amp;uact=8&amp;ved=2ahUKEwiY9teu68HdAhVCKuwKHYrwAEsQjRx6BAgBEAU&amp;url=https://www.salesforce.com/ca/blog/2016/12/increase-productivity-without-increasing-stress.html&amp;psig=AOvVaw31KMQAgt1o13ww6ZADPT0A&amp;ust=153726679661944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iff"/><Relationship Id="rId13" Type="http://schemas.openxmlformats.org/officeDocument/2006/relationships/image" Target="../media/image39.tiff"/><Relationship Id="rId18" Type="http://schemas.openxmlformats.org/officeDocument/2006/relationships/image" Target="../media/image44.tiff"/><Relationship Id="rId3" Type="http://schemas.openxmlformats.org/officeDocument/2006/relationships/image" Target="../media/image30.tiff"/><Relationship Id="rId21" Type="http://schemas.openxmlformats.org/officeDocument/2006/relationships/image" Target="../media/image47.tiff"/><Relationship Id="rId7" Type="http://schemas.openxmlformats.org/officeDocument/2006/relationships/image" Target="../media/image34.tiff"/><Relationship Id="rId12" Type="http://schemas.openxmlformats.org/officeDocument/2006/relationships/image" Target="../media/image38.tiff"/><Relationship Id="rId17" Type="http://schemas.openxmlformats.org/officeDocument/2006/relationships/image" Target="../media/image43.tiff"/><Relationship Id="rId25" Type="http://schemas.openxmlformats.org/officeDocument/2006/relationships/image" Target="../media/image51.svg"/><Relationship Id="rId2" Type="http://schemas.openxmlformats.org/officeDocument/2006/relationships/image" Target="../media/image29.tiff"/><Relationship Id="rId16" Type="http://schemas.openxmlformats.org/officeDocument/2006/relationships/image" Target="../media/image42.tiff"/><Relationship Id="rId20" Type="http://schemas.openxmlformats.org/officeDocument/2006/relationships/image" Target="../media/image46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tiff"/><Relationship Id="rId11" Type="http://schemas.openxmlformats.org/officeDocument/2006/relationships/image" Target="../media/image37.tiff"/><Relationship Id="rId24" Type="http://schemas.openxmlformats.org/officeDocument/2006/relationships/image" Target="../media/image50.png"/><Relationship Id="rId5" Type="http://schemas.openxmlformats.org/officeDocument/2006/relationships/image" Target="../media/image32.tiff"/><Relationship Id="rId15" Type="http://schemas.openxmlformats.org/officeDocument/2006/relationships/image" Target="../media/image41.tiff"/><Relationship Id="rId23" Type="http://schemas.openxmlformats.org/officeDocument/2006/relationships/image" Target="../media/image49.svg"/><Relationship Id="rId10" Type="http://schemas.openxmlformats.org/officeDocument/2006/relationships/image" Target="../media/image23.tiff"/><Relationship Id="rId19" Type="http://schemas.openxmlformats.org/officeDocument/2006/relationships/image" Target="../media/image45.tiff"/><Relationship Id="rId4" Type="http://schemas.openxmlformats.org/officeDocument/2006/relationships/image" Target="../media/image31.tiff"/><Relationship Id="rId9" Type="http://schemas.openxmlformats.org/officeDocument/2006/relationships/image" Target="../media/image36.tiff"/><Relationship Id="rId14" Type="http://schemas.openxmlformats.org/officeDocument/2006/relationships/image" Target="../media/image40.tiff"/><Relationship Id="rId2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47" y="1799992"/>
            <a:ext cx="8280920" cy="4005272"/>
          </a:xfrm>
        </p:spPr>
        <p:txBody>
          <a:bodyPr/>
          <a:lstStyle/>
          <a:p>
            <a:r>
              <a:rPr lang="it-IT" sz="4000" dirty="0"/>
              <a:t>World Forum of </a:t>
            </a:r>
            <a:r>
              <a:rPr lang="it-IT" sz="4000" dirty="0" err="1"/>
              <a:t>CSDs</a:t>
            </a:r>
            <a:br>
              <a:rPr lang="it-IT" sz="4400" dirty="0"/>
            </a:br>
            <a:br>
              <a:rPr lang="it-IT" sz="4400" dirty="0"/>
            </a:br>
            <a:r>
              <a:rPr lang="it-IT" sz="3600" dirty="0"/>
              <a:t>How Monte Titoli </a:t>
            </a:r>
            <a:r>
              <a:rPr lang="it-IT" sz="3600" dirty="0" err="1"/>
              <a:t>is</a:t>
            </a:r>
            <a:r>
              <a:rPr lang="it-IT" sz="3600" dirty="0"/>
              <a:t> </a:t>
            </a:r>
            <a:r>
              <a:rPr lang="it-IT" sz="3600" dirty="0" err="1"/>
              <a:t>leveraging</a:t>
            </a:r>
            <a:r>
              <a:rPr lang="it-IT" sz="3600" dirty="0"/>
              <a:t> Innovation </a:t>
            </a:r>
            <a:br>
              <a:rPr lang="it-IT" sz="4400" dirty="0"/>
            </a:br>
            <a:br>
              <a:rPr lang="it-IT" sz="1800" dirty="0"/>
            </a:br>
            <a:r>
              <a:rPr lang="it-IT" sz="1800" dirty="0"/>
              <a:t>Marrakech, April 11 2019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London Stock Exchange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AA13198A-D2A6-4D79-B2AB-6FDB563266B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00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24E6C-6AE8-481F-84FD-FEAE1425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16202C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srgbClr val="16202C"/>
                </a:solidFill>
              </a:rPr>
              <a:pPr/>
              <a:t>10</a:t>
            </a:fld>
            <a:endParaRPr lang="en-GB" dirty="0">
              <a:solidFill>
                <a:srgbClr val="16202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71424B-A59C-42EC-B4D2-6C3ADBBD236A}"/>
              </a:ext>
            </a:extLst>
          </p:cNvPr>
          <p:cNvSpPr/>
          <p:nvPr/>
        </p:nvSpPr>
        <p:spPr>
          <a:xfrm>
            <a:off x="4254175" y="2469965"/>
            <a:ext cx="4619590" cy="3585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16531" indent="-316531" algn="just">
              <a:spcBef>
                <a:spcPts val="554"/>
              </a:spcBef>
              <a:buFont typeface="Wingdings" panose="05000000000000000000" pitchFamily="2" charset="2"/>
              <a:buChar char="ü"/>
            </a:pPr>
            <a:r>
              <a:rPr lang="en-US" sz="1477" dirty="0"/>
              <a:t>We consider the use of RPA to reduce operational activities, mitigate risks, and enrich the customer experience</a:t>
            </a:r>
          </a:p>
          <a:p>
            <a:pPr marL="316531" indent="-316531" algn="just">
              <a:spcBef>
                <a:spcPts val="554"/>
              </a:spcBef>
              <a:buFont typeface="Wingdings" panose="05000000000000000000" pitchFamily="2" charset="2"/>
              <a:buChar char="ü"/>
            </a:pPr>
            <a:endParaRPr lang="en-GB" sz="1477" dirty="0"/>
          </a:p>
          <a:p>
            <a:pPr marL="316531" indent="-316531" algn="just">
              <a:spcBef>
                <a:spcPts val="554"/>
              </a:spcBef>
              <a:buFont typeface="Wingdings" panose="05000000000000000000" pitchFamily="2" charset="2"/>
              <a:buChar char="ü"/>
            </a:pPr>
            <a:r>
              <a:rPr lang="en-GB" sz="1477" dirty="0"/>
              <a:t>We employ RPAs to automate repetitive and low value activities, also  in an unattended mode</a:t>
            </a:r>
          </a:p>
          <a:p>
            <a:pPr marL="316531" indent="-316531" algn="just">
              <a:spcBef>
                <a:spcPts val="554"/>
              </a:spcBef>
              <a:buFont typeface="Wingdings" panose="05000000000000000000" pitchFamily="2" charset="2"/>
              <a:buChar char="ü"/>
            </a:pPr>
            <a:endParaRPr lang="en-GB" sz="1477" dirty="0"/>
          </a:p>
          <a:p>
            <a:pPr marL="316531" indent="-316531" algn="just">
              <a:spcBef>
                <a:spcPts val="554"/>
              </a:spcBef>
              <a:buFont typeface="Wingdings" panose="05000000000000000000" pitchFamily="2" charset="2"/>
              <a:buChar char="ü"/>
            </a:pPr>
            <a:r>
              <a:rPr lang="en-GB" sz="1477" dirty="0"/>
              <a:t>With this automation we are going to reduce </a:t>
            </a:r>
            <a:r>
              <a:rPr lang="en-US" sz="1477" dirty="0"/>
              <a:t>the human cost and save HCs </a:t>
            </a:r>
          </a:p>
          <a:p>
            <a:pPr marL="316531" indent="-316531" algn="just">
              <a:spcBef>
                <a:spcPts val="554"/>
              </a:spcBef>
              <a:buFont typeface="Wingdings" panose="05000000000000000000" pitchFamily="2" charset="2"/>
              <a:buChar char="ü"/>
            </a:pPr>
            <a:endParaRPr lang="en-US" sz="1477" dirty="0"/>
          </a:p>
          <a:p>
            <a:pPr marL="316531" indent="-316531" algn="just">
              <a:spcBef>
                <a:spcPts val="554"/>
              </a:spcBef>
              <a:buFont typeface="Wingdings" panose="05000000000000000000" pitchFamily="2" charset="2"/>
              <a:buChar char="ü"/>
            </a:pPr>
            <a:r>
              <a:rPr lang="en-US" sz="1477" dirty="0"/>
              <a:t>The saved HCs will be dedicated to support customers and the growth of volumes</a:t>
            </a:r>
          </a:p>
          <a:p>
            <a:pPr marL="316531" indent="-316531" algn="just">
              <a:spcBef>
                <a:spcPts val="554"/>
              </a:spcBef>
              <a:buFont typeface="Wingdings" panose="05000000000000000000" pitchFamily="2" charset="2"/>
              <a:buChar char="ü"/>
            </a:pPr>
            <a:endParaRPr lang="en-US" sz="1477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527F9BD-0BE3-4A79-A11E-45B5929A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7" y="1268760"/>
            <a:ext cx="394955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36FAE1-6E1E-4451-B44F-9DA40D164AE4}"/>
              </a:ext>
            </a:extLst>
          </p:cNvPr>
          <p:cNvSpPr/>
          <p:nvPr/>
        </p:nvSpPr>
        <p:spPr>
          <a:xfrm>
            <a:off x="205577" y="4437112"/>
            <a:ext cx="3933733" cy="163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Robot</a:t>
            </a:r>
            <a:r>
              <a:rPr lang="en-GB" sz="2000" dirty="0"/>
              <a:t>:</a:t>
            </a:r>
          </a:p>
          <a:p>
            <a:pPr marL="898961" lvl="1" indent="-457200">
              <a:buFont typeface="+mj-lt"/>
              <a:buAutoNum type="alphaUcPeriod"/>
            </a:pPr>
            <a:r>
              <a:rPr lang="en-GB" sz="2000" dirty="0"/>
              <a:t>as «special colleagues», not competitors</a:t>
            </a:r>
          </a:p>
          <a:p>
            <a:pPr marL="898961" lvl="1" indent="-457200">
              <a:buFont typeface="+mj-lt"/>
              <a:buAutoNum type="alphaUcPeriod"/>
            </a:pPr>
            <a:r>
              <a:rPr lang="en-GB" sz="2000" dirty="0"/>
              <a:t>work with and for us, not in place of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49117-C482-4370-B889-B4E5B9C63512}"/>
              </a:ext>
            </a:extLst>
          </p:cNvPr>
          <p:cNvSpPr txBox="1"/>
          <p:nvPr/>
        </p:nvSpPr>
        <p:spPr>
          <a:xfrm>
            <a:off x="4264519" y="1330496"/>
            <a:ext cx="4609246" cy="10543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ts val="1846"/>
              </a:lnSpc>
            </a:pPr>
            <a:r>
              <a:rPr lang="en-US" sz="1600" b="1" dirty="0">
                <a:solidFill>
                  <a:srgbClr val="002060"/>
                </a:solidFill>
              </a:rPr>
              <a:t>Robotic process automation</a:t>
            </a:r>
            <a:r>
              <a:rPr lang="en-US" sz="1600" dirty="0">
                <a:solidFill>
                  <a:srgbClr val="002060"/>
                </a:solidFill>
              </a:rPr>
              <a:t> (RPA) is the practice of automating routine business practices, with "software robots" that perform tasks automatically.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96C2F18-4591-4F58-A44B-B7646C2CC00D}"/>
              </a:ext>
            </a:extLst>
          </p:cNvPr>
          <p:cNvSpPr txBox="1">
            <a:spLocks/>
          </p:cNvSpPr>
          <p:nvPr/>
        </p:nvSpPr>
        <p:spPr>
          <a:xfrm>
            <a:off x="179999" y="729965"/>
            <a:ext cx="8546307" cy="358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835"/>
              </a:spcAft>
              <a:buFontTx/>
              <a:buNone/>
              <a:defRPr lang="it-IT" sz="2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—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rabi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lphaL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Process Excellence: Robotic Process Automation</a:t>
            </a:r>
          </a:p>
        </p:txBody>
      </p:sp>
    </p:spTree>
    <p:extLst>
      <p:ext uri="{BB962C8B-B14F-4D97-AF65-F5344CB8AC3E}">
        <p14:creationId xmlns:p14="http://schemas.microsoft.com/office/powerpoint/2010/main" val="408272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ctr"/>
          <a:lstStyle/>
          <a:p>
            <a:fld id="{E48519C9-D3A2-4586-8D1A-C9B95D1D6140}" type="datetime3">
              <a:rPr lang="en-GB"/>
              <a:pPr/>
              <a:t>27 March, 2019</a:t>
            </a:fld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AA13198A-D2A6-4D79-B2AB-6FDB563266B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2" y="1411902"/>
            <a:ext cx="1240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1.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1950798"/>
            <a:ext cx="31683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GB" sz="1500" b="1" dirty="0">
                <a:solidFill>
                  <a:srgbClr val="002060"/>
                </a:solidFill>
              </a:rPr>
              <a:t>Speed</a:t>
            </a:r>
            <a:r>
              <a:rPr lang="en-GB" sz="1500" dirty="0">
                <a:solidFill>
                  <a:srgbClr val="002060"/>
                </a:solidFill>
                <a:sym typeface="Wingdings" panose="05000000000000000000" pitchFamily="2" charset="2"/>
              </a:rPr>
              <a:t> - Increase productivity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GB" sz="1500" b="1" dirty="0">
                <a:solidFill>
                  <a:srgbClr val="002060"/>
                </a:solidFill>
              </a:rPr>
              <a:t>Quality </a:t>
            </a:r>
            <a:r>
              <a:rPr lang="en-GB" sz="1500" dirty="0">
                <a:solidFill>
                  <a:srgbClr val="002060"/>
                </a:solidFill>
              </a:rPr>
              <a:t>- </a:t>
            </a:r>
            <a:r>
              <a:rPr lang="en-GB" sz="1500" dirty="0">
                <a:solidFill>
                  <a:srgbClr val="002060"/>
                </a:solidFill>
                <a:sym typeface="Wingdings" panose="05000000000000000000" pitchFamily="2" charset="2"/>
              </a:rPr>
              <a:t>Improve accuracy 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GB" sz="1500" b="1" dirty="0">
                <a:solidFill>
                  <a:srgbClr val="002060"/>
                </a:solidFill>
                <a:sym typeface="Wingdings" panose="05000000000000000000" pitchFamily="2" charset="2"/>
              </a:rPr>
              <a:t>Risk</a:t>
            </a:r>
            <a:r>
              <a:rPr lang="en-GB" sz="1500" dirty="0">
                <a:solidFill>
                  <a:srgbClr val="002060"/>
                </a:solidFill>
                <a:sym typeface="Wingdings" panose="05000000000000000000" pitchFamily="2" charset="2"/>
              </a:rPr>
              <a:t> – Mitigate mistakes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GB" sz="1500" b="1" dirty="0">
                <a:solidFill>
                  <a:srgbClr val="002060"/>
                </a:solidFill>
                <a:sym typeface="Wingdings" panose="05000000000000000000" pitchFamily="2" charset="2"/>
              </a:rPr>
              <a:t>People</a:t>
            </a:r>
            <a:r>
              <a:rPr lang="en-GB" sz="1500" dirty="0">
                <a:solidFill>
                  <a:srgbClr val="002060"/>
                </a:solidFill>
                <a:sym typeface="Wingdings" panose="05000000000000000000" pitchFamily="2" charset="2"/>
              </a:rPr>
              <a:t> -  Transform people effort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eriod"/>
            </a:pPr>
            <a:r>
              <a:rPr lang="en-GB" sz="1500" b="1" dirty="0">
                <a:solidFill>
                  <a:srgbClr val="002060"/>
                </a:solidFill>
                <a:sym typeface="Wingdings" panose="05000000000000000000" pitchFamily="2" charset="2"/>
              </a:rPr>
              <a:t>Efficiency</a:t>
            </a:r>
            <a:r>
              <a:rPr lang="en-GB" sz="1500" dirty="0">
                <a:solidFill>
                  <a:srgbClr val="002060"/>
                </a:solidFill>
                <a:sym typeface="Wingdings" panose="05000000000000000000" pitchFamily="2" charset="2"/>
              </a:rPr>
              <a:t> – Reduce costs </a:t>
            </a:r>
            <a:endParaRPr lang="en-GB" sz="15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17544" y="1411902"/>
            <a:ext cx="1240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6442" y="1506270"/>
            <a:ext cx="2719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2060"/>
                </a:solidFill>
              </a:rPr>
              <a:t>METRICS &amp; BENEFITS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79664" y="1506270"/>
            <a:ext cx="2719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2060"/>
                </a:solidFill>
              </a:rPr>
              <a:t>CHALLENGES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275856" y="1486324"/>
            <a:ext cx="0" cy="3958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9512" y="1483910"/>
            <a:ext cx="0" cy="396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300192" y="1411902"/>
            <a:ext cx="1240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3.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75856" y="1915958"/>
            <a:ext cx="3036404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GB" sz="1500" dirty="0">
                <a:solidFill>
                  <a:srgbClr val="002060"/>
                </a:solidFill>
              </a:rPr>
              <a:t>Take a </a:t>
            </a:r>
            <a:r>
              <a:rPr lang="en-GB" sz="1500" b="1" dirty="0">
                <a:solidFill>
                  <a:srgbClr val="002060"/>
                </a:solidFill>
              </a:rPr>
              <a:t>business perspective</a:t>
            </a:r>
            <a:r>
              <a:rPr lang="en-GB" sz="1500" dirty="0">
                <a:solidFill>
                  <a:srgbClr val="002060"/>
                </a:solidFill>
              </a:rPr>
              <a:t> to reduce or simplify demand</a:t>
            </a:r>
            <a:endParaRPr lang="en-GB" sz="1500" b="1" dirty="0">
              <a:solidFill>
                <a:srgbClr val="002060"/>
              </a:solidFill>
            </a:endParaRP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GB" sz="1500" dirty="0">
                <a:solidFill>
                  <a:srgbClr val="002060"/>
                </a:solidFill>
              </a:rPr>
              <a:t>Drive end-to-end </a:t>
            </a:r>
            <a:r>
              <a:rPr lang="en-GB" sz="1500" b="1" dirty="0">
                <a:solidFill>
                  <a:srgbClr val="002060"/>
                </a:solidFill>
              </a:rPr>
              <a:t>process standardisation</a:t>
            </a:r>
            <a:r>
              <a:rPr lang="en-GB" sz="1500" dirty="0">
                <a:solidFill>
                  <a:srgbClr val="002060"/>
                </a:solidFill>
              </a:rPr>
              <a:t> to avoid unnecessary automation 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GB" sz="1500" dirty="0">
                <a:solidFill>
                  <a:srgbClr val="002060"/>
                </a:solidFill>
              </a:rPr>
              <a:t>Ensure </a:t>
            </a:r>
            <a:r>
              <a:rPr lang="en-GB" sz="1500" b="1" dirty="0">
                <a:solidFill>
                  <a:srgbClr val="002060"/>
                </a:solidFill>
              </a:rPr>
              <a:t>technology is ready </a:t>
            </a:r>
            <a:r>
              <a:rPr lang="en-GB" sz="1500" dirty="0">
                <a:solidFill>
                  <a:srgbClr val="002060"/>
                </a:solidFill>
              </a:rPr>
              <a:t>to deploy robots at scale</a:t>
            </a: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GB" sz="1500" dirty="0">
                <a:solidFill>
                  <a:srgbClr val="002060"/>
                </a:solidFill>
              </a:rPr>
              <a:t>Manage </a:t>
            </a:r>
            <a:r>
              <a:rPr lang="en-GB" sz="1500" b="1" dirty="0">
                <a:solidFill>
                  <a:srgbClr val="002060"/>
                </a:solidFill>
              </a:rPr>
              <a:t>bots and human talent together</a:t>
            </a:r>
            <a:endParaRPr lang="en-GB" sz="1500" dirty="0">
              <a:solidFill>
                <a:srgbClr val="002060"/>
              </a:solidFill>
            </a:endParaRPr>
          </a:p>
          <a:p>
            <a:pPr marL="400050" indent="-400050">
              <a:spcAft>
                <a:spcPts val="600"/>
              </a:spcAft>
              <a:buFont typeface="+mj-lt"/>
              <a:buAutoNum type="romanLcPeriod"/>
            </a:pPr>
            <a:r>
              <a:rPr lang="en-GB" sz="1500" dirty="0">
                <a:solidFill>
                  <a:srgbClr val="002060"/>
                </a:solidFill>
              </a:rPr>
              <a:t>Initiate </a:t>
            </a:r>
            <a:r>
              <a:rPr lang="en-GB" sz="1500" b="1" dirty="0">
                <a:solidFill>
                  <a:srgbClr val="002060"/>
                </a:solidFill>
              </a:rPr>
              <a:t>a</a:t>
            </a:r>
            <a:r>
              <a:rPr lang="en-GB" sz="1500" b="1" dirty="0">
                <a:solidFill>
                  <a:srgbClr val="FF0000"/>
                </a:solidFill>
              </a:rPr>
              <a:t> </a:t>
            </a:r>
            <a:r>
              <a:rPr lang="en-GB" sz="1500" b="1" dirty="0">
                <a:solidFill>
                  <a:srgbClr val="002060"/>
                </a:solidFill>
              </a:rPr>
              <a:t>cultural change</a:t>
            </a:r>
            <a:r>
              <a:rPr lang="en-GB" sz="1500" dirty="0">
                <a:solidFill>
                  <a:srgbClr val="002060"/>
                </a:solidFill>
              </a:rPr>
              <a:t> to automation, training managers to the new role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05114" y="1500169"/>
            <a:ext cx="2719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2060"/>
                </a:solidFill>
              </a:rPr>
              <a:t>KEYS FOR SUCCESS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300192" y="1486324"/>
            <a:ext cx="29620" cy="3958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300192" y="1916536"/>
            <a:ext cx="266429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500" dirty="0">
                <a:solidFill>
                  <a:srgbClr val="002060"/>
                </a:solidFill>
              </a:rPr>
              <a:t>Finding right </a:t>
            </a:r>
            <a:r>
              <a:rPr lang="en-GB" sz="1500" b="1" dirty="0">
                <a:solidFill>
                  <a:srgbClr val="002060"/>
                </a:solidFill>
              </a:rPr>
              <a:t>opportunities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500" dirty="0">
                <a:solidFill>
                  <a:srgbClr val="002060"/>
                </a:solidFill>
              </a:rPr>
              <a:t>Evaluating and estimating the </a:t>
            </a:r>
            <a:r>
              <a:rPr lang="en-GB" sz="1500" b="1" dirty="0">
                <a:solidFill>
                  <a:srgbClr val="002060"/>
                </a:solidFill>
              </a:rPr>
              <a:t>full impact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500" b="1" dirty="0">
                <a:solidFill>
                  <a:srgbClr val="002060"/>
                </a:solidFill>
              </a:rPr>
              <a:t>Reengineering</a:t>
            </a:r>
            <a:r>
              <a:rPr lang="en-GB" sz="1500" dirty="0">
                <a:solidFill>
                  <a:srgbClr val="002060"/>
                </a:solidFill>
              </a:rPr>
              <a:t> first and reviewing operational processes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500" dirty="0">
                <a:solidFill>
                  <a:srgbClr val="002060"/>
                </a:solidFill>
              </a:rPr>
              <a:t>Redesigning </a:t>
            </a:r>
            <a:r>
              <a:rPr lang="en-GB" sz="1500" b="1" dirty="0">
                <a:solidFill>
                  <a:srgbClr val="002060"/>
                </a:solidFill>
              </a:rPr>
              <a:t>roles</a:t>
            </a:r>
            <a:r>
              <a:rPr lang="en-GB" sz="1500" dirty="0">
                <a:solidFill>
                  <a:srgbClr val="002060"/>
                </a:solidFill>
              </a:rPr>
              <a:t> and </a:t>
            </a:r>
            <a:r>
              <a:rPr lang="en-GB" sz="1500" b="1" dirty="0">
                <a:solidFill>
                  <a:srgbClr val="002060"/>
                </a:solidFill>
              </a:rPr>
              <a:t>re-skilling</a:t>
            </a:r>
            <a:r>
              <a:rPr lang="en-GB" sz="1500" dirty="0">
                <a:solidFill>
                  <a:srgbClr val="002060"/>
                </a:solidFill>
              </a:rPr>
              <a:t> people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500" dirty="0">
                <a:solidFill>
                  <a:srgbClr val="002060"/>
                </a:solidFill>
              </a:rPr>
              <a:t>Creating </a:t>
            </a:r>
            <a:r>
              <a:rPr lang="en-GB" sz="1500" b="1" dirty="0">
                <a:solidFill>
                  <a:srgbClr val="002060"/>
                </a:solidFill>
              </a:rPr>
              <a:t>reusable designs</a:t>
            </a:r>
            <a:r>
              <a:rPr lang="en-GB" sz="1500" dirty="0">
                <a:solidFill>
                  <a:srgbClr val="002060"/>
                </a:solidFill>
              </a:rPr>
              <a:t> to be leveraged across different solutions and business areas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GB" sz="1500" dirty="0">
              <a:solidFill>
                <a:srgbClr val="002060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646AE9E-00F4-4BD5-874B-01E5A300630E}"/>
              </a:ext>
            </a:extLst>
          </p:cNvPr>
          <p:cNvSpPr txBox="1">
            <a:spLocks/>
          </p:cNvSpPr>
          <p:nvPr/>
        </p:nvSpPr>
        <p:spPr>
          <a:xfrm>
            <a:off x="180000" y="729965"/>
            <a:ext cx="6552240" cy="358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835"/>
              </a:spcAft>
              <a:buFontTx/>
              <a:buNone/>
              <a:defRPr lang="it-IT" sz="2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—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rabi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lphaL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Robotic Process Automation: Key Themes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AFF2D9-29B5-442F-995A-BFD33F75DFD9}"/>
              </a:ext>
            </a:extLst>
          </p:cNvPr>
          <p:cNvSpPr/>
          <p:nvPr/>
        </p:nvSpPr>
        <p:spPr>
          <a:xfrm>
            <a:off x="683568" y="4437112"/>
            <a:ext cx="2099049" cy="1061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A719709-BE72-4912-BDE0-9B0E3B38179E}"/>
              </a:ext>
            </a:extLst>
          </p:cNvPr>
          <p:cNvSpPr/>
          <p:nvPr/>
        </p:nvSpPr>
        <p:spPr>
          <a:xfrm rot="10800000">
            <a:off x="633471" y="4057685"/>
            <a:ext cx="2185288" cy="19940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BD797C-9CC4-4A95-B771-DFAF16907B31}"/>
              </a:ext>
            </a:extLst>
          </p:cNvPr>
          <p:cNvSpPr/>
          <p:nvPr/>
        </p:nvSpPr>
        <p:spPr>
          <a:xfrm>
            <a:off x="340418" y="4636521"/>
            <a:ext cx="271941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54"/>
              </a:spcAft>
            </a:pPr>
            <a:r>
              <a:rPr lang="it-IT" sz="1600" b="1" dirty="0">
                <a:solidFill>
                  <a:schemeClr val="bg1"/>
                </a:solidFill>
              </a:rPr>
              <a:t>VALIDATION </a:t>
            </a:r>
          </a:p>
          <a:p>
            <a:pPr algn="ctr">
              <a:spcAft>
                <a:spcPts val="554"/>
              </a:spcAft>
            </a:pPr>
            <a:r>
              <a:rPr lang="it-IT" sz="1600" b="1" dirty="0">
                <a:solidFill>
                  <a:schemeClr val="bg1"/>
                </a:solidFill>
              </a:rPr>
              <a:t>APPROACH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6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24E6C-6AE8-481F-84FD-FEAE1425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16202C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srgbClr val="16202C"/>
                </a:solidFill>
              </a:rPr>
              <a:pPr/>
              <a:t>12</a:t>
            </a:fld>
            <a:endParaRPr lang="en-GB" dirty="0">
              <a:solidFill>
                <a:srgbClr val="16202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43849-5C26-4B6F-AA0D-99608F016397}"/>
              </a:ext>
            </a:extLst>
          </p:cNvPr>
          <p:cNvSpPr txBox="1"/>
          <p:nvPr/>
        </p:nvSpPr>
        <p:spPr>
          <a:xfrm>
            <a:off x="249982" y="1340768"/>
            <a:ext cx="8642498" cy="46805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just">
              <a:lnSpc>
                <a:spcPts val="2000"/>
              </a:lnSpc>
            </a:pPr>
            <a:r>
              <a:rPr lang="en-US" sz="1600" dirty="0">
                <a:solidFill>
                  <a:srgbClr val="002060"/>
                </a:solidFill>
              </a:rPr>
              <a:t>The business process is evaluated in order to understand if the organization can reap benefits from its automation and to </a:t>
            </a:r>
            <a:r>
              <a:rPr lang="en-US" sz="1600" b="1" dirty="0">
                <a:solidFill>
                  <a:srgbClr val="002060"/>
                </a:solidFill>
              </a:rPr>
              <a:t>validate the approach</a:t>
            </a:r>
            <a:r>
              <a:rPr lang="en-US" sz="1600" dirty="0">
                <a:solidFill>
                  <a:srgbClr val="002060"/>
                </a:solidFill>
              </a:rPr>
              <a:t>, assign the correct priority to the RPA implementation. </a:t>
            </a:r>
          </a:p>
          <a:p>
            <a:pPr>
              <a:lnSpc>
                <a:spcPts val="2000"/>
              </a:lnSpc>
            </a:pPr>
            <a:endParaRPr lang="en-US" sz="1600" dirty="0">
              <a:solidFill>
                <a:srgbClr val="002060"/>
              </a:solidFill>
            </a:endParaRPr>
          </a:p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2060"/>
                </a:solidFill>
              </a:rPr>
              <a:t> </a:t>
            </a:r>
            <a:endParaRPr lang="en-US" sz="1600" i="0" baseline="0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DB8D2E-3546-4AF6-AD2E-95FFF5E8A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684299"/>
              </p:ext>
            </p:extLst>
          </p:nvPr>
        </p:nvGraphicFramePr>
        <p:xfrm>
          <a:off x="2195736" y="2312876"/>
          <a:ext cx="4272136" cy="2428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5D5A1C22-A4E1-4114-BE26-49F9F0C2B49F}"/>
              </a:ext>
            </a:extLst>
          </p:cNvPr>
          <p:cNvSpPr/>
          <p:nvPr/>
        </p:nvSpPr>
        <p:spPr>
          <a:xfrm>
            <a:off x="2484000" y="2564904"/>
            <a:ext cx="395812" cy="11289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6E1260D-B026-441E-900A-14C223D40186}"/>
              </a:ext>
            </a:extLst>
          </p:cNvPr>
          <p:cNvSpPr/>
          <p:nvPr/>
        </p:nvSpPr>
        <p:spPr>
          <a:xfrm rot="16200000">
            <a:off x="4230078" y="4290754"/>
            <a:ext cx="395812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BECA0-3CB1-44B9-81BD-1A2E3D7B149B}"/>
              </a:ext>
            </a:extLst>
          </p:cNvPr>
          <p:cNvSpPr txBox="1"/>
          <p:nvPr/>
        </p:nvSpPr>
        <p:spPr>
          <a:xfrm>
            <a:off x="467544" y="2645572"/>
            <a:ext cx="2088232" cy="1008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200" dirty="0">
                <a:solidFill>
                  <a:srgbClr val="002060"/>
                </a:solidFill>
              </a:rPr>
              <a:t>Analysts * pay per hours</a:t>
            </a:r>
          </a:p>
          <a:p>
            <a:pPr>
              <a:lnSpc>
                <a:spcPts val="2000"/>
              </a:lnSpc>
            </a:pPr>
            <a:r>
              <a:rPr lang="en-GB" sz="1200" dirty="0">
                <a:solidFill>
                  <a:srgbClr val="002060"/>
                </a:solidFill>
              </a:rPr>
              <a:t>Developers * pay per hours</a:t>
            </a:r>
          </a:p>
          <a:p>
            <a:pPr>
              <a:lnSpc>
                <a:spcPts val="2000"/>
              </a:lnSpc>
            </a:pPr>
            <a:r>
              <a:rPr lang="en-GB" sz="1200" i="0" baseline="0" dirty="0">
                <a:solidFill>
                  <a:srgbClr val="002060"/>
                </a:solidFill>
              </a:rPr>
              <a:t>Maintenance * number of bots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68434-F059-46AA-A472-453658AA8105}"/>
              </a:ext>
            </a:extLst>
          </p:cNvPr>
          <p:cNvSpPr txBox="1"/>
          <p:nvPr/>
        </p:nvSpPr>
        <p:spPr>
          <a:xfrm>
            <a:off x="6114740" y="2636912"/>
            <a:ext cx="2669728" cy="1008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200" dirty="0">
                <a:solidFill>
                  <a:srgbClr val="002060"/>
                </a:solidFill>
              </a:rPr>
              <a:t>Number FTE involved</a:t>
            </a:r>
          </a:p>
          <a:p>
            <a:pPr>
              <a:lnSpc>
                <a:spcPts val="2000"/>
              </a:lnSpc>
            </a:pPr>
            <a:r>
              <a:rPr lang="en-GB" sz="1200" dirty="0">
                <a:solidFill>
                  <a:srgbClr val="002060"/>
                </a:solidFill>
              </a:rPr>
              <a:t>Hours per years to be saved </a:t>
            </a:r>
          </a:p>
          <a:p>
            <a:pPr>
              <a:lnSpc>
                <a:spcPts val="2000"/>
              </a:lnSpc>
            </a:pPr>
            <a:r>
              <a:rPr lang="en-GB" sz="1200" dirty="0">
                <a:solidFill>
                  <a:srgbClr val="002060"/>
                </a:solidFill>
              </a:rPr>
              <a:t>People from low to high-add value activities</a:t>
            </a:r>
            <a:endParaRPr lang="en-GB" sz="1200" i="0" baseline="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D65C5-E5FC-4804-895A-092488675B6C}"/>
              </a:ext>
            </a:extLst>
          </p:cNvPr>
          <p:cNvSpPr txBox="1"/>
          <p:nvPr/>
        </p:nvSpPr>
        <p:spPr>
          <a:xfrm>
            <a:off x="3887924" y="4949828"/>
            <a:ext cx="1296144" cy="100811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ts val="2000"/>
              </a:lnSpc>
            </a:pPr>
            <a:r>
              <a:rPr lang="en-GB" sz="1200">
                <a:solidFill>
                  <a:srgbClr val="002060"/>
                </a:solidFill>
              </a:rPr>
              <a:t>Payback period</a:t>
            </a:r>
          </a:p>
          <a:p>
            <a:pPr>
              <a:lnSpc>
                <a:spcPts val="2000"/>
              </a:lnSpc>
            </a:pPr>
            <a:r>
              <a:rPr lang="en-GB" sz="1200" i="0" baseline="0">
                <a:solidFill>
                  <a:srgbClr val="002060"/>
                </a:solidFill>
              </a:rPr>
              <a:t>Risk reduction</a:t>
            </a:r>
          </a:p>
          <a:p>
            <a:pPr>
              <a:lnSpc>
                <a:spcPts val="2000"/>
              </a:lnSpc>
            </a:pPr>
            <a:r>
              <a:rPr lang="en-GB" sz="1200">
                <a:solidFill>
                  <a:srgbClr val="002060"/>
                </a:solidFill>
              </a:rPr>
              <a:t>Speeding up process</a:t>
            </a:r>
            <a:endParaRPr lang="en-GB" sz="1200" i="0" baseline="0" dirty="0">
              <a:solidFill>
                <a:srgbClr val="002060"/>
              </a:solidFill>
            </a:endParaRPr>
          </a:p>
        </p:txBody>
      </p:sp>
      <p:pic>
        <p:nvPicPr>
          <p:cNvPr id="10" name="Picture 12" descr="Risultati immagini per building a bot">
            <a:hlinkClick r:id="rId7"/>
            <a:extLst>
              <a:ext uri="{FF2B5EF4-FFF2-40B4-BE49-F238E27FC236}">
                <a16:creationId xmlns:a16="http://schemas.microsoft.com/office/drawing/2014/main" id="{3702D8CB-62E8-4851-A715-55A810FA7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049728"/>
            <a:ext cx="2612869" cy="147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Risultati immagini per productivity">
            <a:hlinkClick r:id="rId9"/>
            <a:extLst>
              <a:ext uri="{FF2B5EF4-FFF2-40B4-BE49-F238E27FC236}">
                <a16:creationId xmlns:a16="http://schemas.microsoft.com/office/drawing/2014/main" id="{EEAAFCDB-7177-4983-A357-36B24385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4089621"/>
            <a:ext cx="2610407" cy="1364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/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6D68B28E-AAC2-4B03-BE36-9C73068C93EA}"/>
              </a:ext>
            </a:extLst>
          </p:cNvPr>
          <p:cNvSpPr/>
          <p:nvPr/>
        </p:nvSpPr>
        <p:spPr>
          <a:xfrm rot="10800000">
            <a:off x="5760364" y="2564904"/>
            <a:ext cx="395812" cy="11289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E0CED18-05AE-4A9C-9BDE-95D306320EC3}"/>
              </a:ext>
            </a:extLst>
          </p:cNvPr>
          <p:cNvSpPr txBox="1">
            <a:spLocks/>
          </p:cNvSpPr>
          <p:nvPr/>
        </p:nvSpPr>
        <p:spPr>
          <a:xfrm>
            <a:off x="180000" y="729965"/>
            <a:ext cx="7344328" cy="358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835"/>
              </a:spcAft>
              <a:buFontTx/>
              <a:buNone/>
              <a:defRPr lang="it-IT" sz="2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—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rabi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lphaL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Robotic Process Automation: Validation Approach</a:t>
            </a:r>
          </a:p>
        </p:txBody>
      </p:sp>
    </p:spTree>
    <p:extLst>
      <p:ext uri="{BB962C8B-B14F-4D97-AF65-F5344CB8AC3E}">
        <p14:creationId xmlns:p14="http://schemas.microsoft.com/office/powerpoint/2010/main" val="2933045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24E6C-6AE8-481F-84FD-FEAE1425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16202C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srgbClr val="16202C"/>
                </a:solidFill>
              </a:rPr>
              <a:pPr/>
              <a:t>13</a:t>
            </a:fld>
            <a:endParaRPr lang="en-GB" dirty="0">
              <a:solidFill>
                <a:srgbClr val="16202C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04FE4-0A5E-4CF1-AA25-C549248869ED}"/>
              </a:ext>
            </a:extLst>
          </p:cNvPr>
          <p:cNvSpPr/>
          <p:nvPr/>
        </p:nvSpPr>
        <p:spPr>
          <a:xfrm>
            <a:off x="251520" y="1556792"/>
            <a:ext cx="1240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1.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129827-2C49-4270-B1F7-CD5326E9ADA4}"/>
              </a:ext>
            </a:extLst>
          </p:cNvPr>
          <p:cNvSpPr/>
          <p:nvPr/>
        </p:nvSpPr>
        <p:spPr>
          <a:xfrm>
            <a:off x="3182654" y="1556792"/>
            <a:ext cx="1240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C5C3A5-D977-423B-85B4-1C285DC548E6}"/>
              </a:ext>
            </a:extLst>
          </p:cNvPr>
          <p:cNvSpPr/>
          <p:nvPr/>
        </p:nvSpPr>
        <p:spPr>
          <a:xfrm>
            <a:off x="3182654" y="2288267"/>
            <a:ext cx="279350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500" b="1" dirty="0">
                <a:solidFill>
                  <a:srgbClr val="002060"/>
                </a:solidFill>
              </a:rPr>
              <a:t>Digitize information and data </a:t>
            </a:r>
            <a:r>
              <a:rPr lang="en-GB" sz="1500" dirty="0">
                <a:solidFill>
                  <a:srgbClr val="002060"/>
                </a:solidFill>
              </a:rPr>
              <a:t>coming from internal/external sources, with the aim to enhance volume of data to be used, mitigating risks as well, replacing repetitive manual tasks through robots</a:t>
            </a:r>
            <a:r>
              <a:rPr lang="en-GB" sz="1500" b="1" dirty="0">
                <a:solidFill>
                  <a:srgbClr val="002060"/>
                </a:solidFill>
              </a:rPr>
              <a:t>.</a:t>
            </a:r>
            <a:endParaRPr lang="en-GB" sz="15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3745CF-CBA6-4633-85B2-CBA3C6FD17A1}"/>
              </a:ext>
            </a:extLst>
          </p:cNvPr>
          <p:cNvSpPr/>
          <p:nvPr/>
        </p:nvSpPr>
        <p:spPr>
          <a:xfrm>
            <a:off x="6048164" y="1556792"/>
            <a:ext cx="1240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3.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107192-D3C2-4BF2-B7AA-B1CD9E5C6E02}"/>
              </a:ext>
            </a:extLst>
          </p:cNvPr>
          <p:cNvCxnSpPr>
            <a:cxnSpLocks/>
          </p:cNvCxnSpPr>
          <p:nvPr/>
        </p:nvCxnSpPr>
        <p:spPr>
          <a:xfrm>
            <a:off x="6048164" y="1631214"/>
            <a:ext cx="0" cy="2329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CFF9FC0-7DF2-4327-AFC3-6AD6E2573C31}"/>
              </a:ext>
            </a:extLst>
          </p:cNvPr>
          <p:cNvSpPr/>
          <p:nvPr/>
        </p:nvSpPr>
        <p:spPr>
          <a:xfrm>
            <a:off x="6161860" y="2288267"/>
            <a:ext cx="26226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500" b="1" dirty="0">
                <a:solidFill>
                  <a:srgbClr val="002060"/>
                </a:solidFill>
              </a:rPr>
              <a:t>Leverage artificial intelligence </a:t>
            </a:r>
            <a:r>
              <a:rPr lang="en-GB" sz="1500" dirty="0">
                <a:solidFill>
                  <a:srgbClr val="002060"/>
                </a:solidFill>
              </a:rPr>
              <a:t>solutions to maximize value of the automation, thanks to the RPA’s combination with other technologies (NLP, machine learning, etc…).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ADB578-332A-4342-B4EE-A4F33747EB03}"/>
              </a:ext>
            </a:extLst>
          </p:cNvPr>
          <p:cNvSpPr/>
          <p:nvPr/>
        </p:nvSpPr>
        <p:spPr>
          <a:xfrm>
            <a:off x="3491880" y="1664804"/>
            <a:ext cx="2719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>
                <a:solidFill>
                  <a:srgbClr val="002060"/>
                </a:solidFill>
              </a:rPr>
              <a:t>D</a:t>
            </a:r>
            <a:r>
              <a:rPr lang="en-GB" sz="1600" b="1" dirty="0">
                <a:solidFill>
                  <a:srgbClr val="002060"/>
                </a:solidFill>
              </a:rPr>
              <a:t>IGITALIZATION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E95515-8336-4239-96E9-9A56B5F12001}"/>
              </a:ext>
            </a:extLst>
          </p:cNvPr>
          <p:cNvSpPr/>
          <p:nvPr/>
        </p:nvSpPr>
        <p:spPr>
          <a:xfrm>
            <a:off x="6351006" y="1645059"/>
            <a:ext cx="2577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>
                <a:solidFill>
                  <a:srgbClr val="002060"/>
                </a:solidFill>
              </a:rPr>
              <a:t>A</a:t>
            </a:r>
            <a:r>
              <a:rPr lang="en-GB" sz="1600" b="1" dirty="0">
                <a:solidFill>
                  <a:srgbClr val="002060"/>
                </a:solidFill>
              </a:rPr>
              <a:t>RTIFICIAL INTELLIGENCE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377F19-3478-4EB5-9595-CABE42B2E301}"/>
              </a:ext>
            </a:extLst>
          </p:cNvPr>
          <p:cNvCxnSpPr>
            <a:cxnSpLocks/>
          </p:cNvCxnSpPr>
          <p:nvPr/>
        </p:nvCxnSpPr>
        <p:spPr>
          <a:xfrm>
            <a:off x="287524" y="1631214"/>
            <a:ext cx="12160" cy="2329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D37309-5475-4C88-A625-93646232D827}"/>
              </a:ext>
            </a:extLst>
          </p:cNvPr>
          <p:cNvCxnSpPr>
            <a:cxnSpLocks/>
          </p:cNvCxnSpPr>
          <p:nvPr/>
        </p:nvCxnSpPr>
        <p:spPr>
          <a:xfrm>
            <a:off x="3167844" y="1631214"/>
            <a:ext cx="14810" cy="2329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DB64079-8866-4D7C-94F4-65F23FA6E576}"/>
              </a:ext>
            </a:extLst>
          </p:cNvPr>
          <p:cNvSpPr/>
          <p:nvPr/>
        </p:nvSpPr>
        <p:spPr>
          <a:xfrm rot="10800000">
            <a:off x="550508" y="4196479"/>
            <a:ext cx="2185288" cy="21602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10C5C5DB-8C10-4F77-9A56-32BE8E3E72B9}"/>
              </a:ext>
            </a:extLst>
          </p:cNvPr>
          <p:cNvSpPr/>
          <p:nvPr/>
        </p:nvSpPr>
        <p:spPr>
          <a:xfrm rot="10800000">
            <a:off x="3455877" y="4196479"/>
            <a:ext cx="2185288" cy="21602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E26A34E-628D-4900-BA3B-1EA49DDB8950}"/>
              </a:ext>
            </a:extLst>
          </p:cNvPr>
          <p:cNvSpPr/>
          <p:nvPr/>
        </p:nvSpPr>
        <p:spPr>
          <a:xfrm rot="10800000">
            <a:off x="6336197" y="4196479"/>
            <a:ext cx="2185288" cy="21602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F839947-B9FE-4165-9F66-14CFE08AF92A}"/>
              </a:ext>
            </a:extLst>
          </p:cNvPr>
          <p:cNvSpPr txBox="1">
            <a:spLocks/>
          </p:cNvSpPr>
          <p:nvPr/>
        </p:nvSpPr>
        <p:spPr>
          <a:xfrm>
            <a:off x="180000" y="729965"/>
            <a:ext cx="6552240" cy="358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835"/>
              </a:spcAft>
              <a:buFontTx/>
              <a:buNone/>
              <a:defRPr lang="it-IT" sz="2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—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rabi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lphaL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Robotic Process Automation: Key Initiatives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7E32EA-3A47-4034-9B12-4E036FAC9767}"/>
              </a:ext>
            </a:extLst>
          </p:cNvPr>
          <p:cNvSpPr/>
          <p:nvPr/>
        </p:nvSpPr>
        <p:spPr>
          <a:xfrm>
            <a:off x="575556" y="1664804"/>
            <a:ext cx="2719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54"/>
              </a:spcAft>
            </a:pPr>
            <a:r>
              <a:rPr lang="en-GB" sz="1600" b="1" dirty="0">
                <a:solidFill>
                  <a:srgbClr val="002060"/>
                </a:solidFill>
              </a:rPr>
              <a:t>KYC PROCESS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D530EB-ED54-4977-8A12-C8BBEA83D72C}"/>
              </a:ext>
            </a:extLst>
          </p:cNvPr>
          <p:cNvSpPr/>
          <p:nvPr/>
        </p:nvSpPr>
        <p:spPr>
          <a:xfrm>
            <a:off x="395536" y="2318100"/>
            <a:ext cx="27194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54"/>
              </a:spcAft>
            </a:pPr>
            <a:r>
              <a:rPr lang="en-GB" sz="1500" b="1" dirty="0">
                <a:solidFill>
                  <a:srgbClr val="002060"/>
                </a:solidFill>
              </a:rPr>
              <a:t>Digitize KYC/on-boarding process</a:t>
            </a:r>
            <a:r>
              <a:rPr lang="en-GB" sz="1500" dirty="0">
                <a:solidFill>
                  <a:srgbClr val="002060"/>
                </a:solidFill>
              </a:rPr>
              <a:t>, aimed to speed up the workflow, to automate the documentation gathering process with the aim to digitize it.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CD84A7-C9B4-4821-933F-C1569B378878}"/>
              </a:ext>
            </a:extLst>
          </p:cNvPr>
          <p:cNvSpPr/>
          <p:nvPr/>
        </p:nvSpPr>
        <p:spPr>
          <a:xfrm>
            <a:off x="6390434" y="4545124"/>
            <a:ext cx="2099049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667D9E8-8460-4B63-957B-5B542D492601}"/>
              </a:ext>
            </a:extLst>
          </p:cNvPr>
          <p:cNvSpPr/>
          <p:nvPr/>
        </p:nvSpPr>
        <p:spPr>
          <a:xfrm>
            <a:off x="3455876" y="4545124"/>
            <a:ext cx="2099049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21535A1-0DD1-4E2B-80EA-1FED40AADF48}"/>
              </a:ext>
            </a:extLst>
          </p:cNvPr>
          <p:cNvSpPr/>
          <p:nvPr/>
        </p:nvSpPr>
        <p:spPr>
          <a:xfrm>
            <a:off x="630674" y="4531276"/>
            <a:ext cx="2099049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7D9B45-AE20-4706-8462-B32462431382}"/>
              </a:ext>
            </a:extLst>
          </p:cNvPr>
          <p:cNvSpPr/>
          <p:nvPr/>
        </p:nvSpPr>
        <p:spPr>
          <a:xfrm>
            <a:off x="323528" y="4617132"/>
            <a:ext cx="27194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54"/>
              </a:spcAft>
            </a:pPr>
            <a:r>
              <a:rPr lang="it-IT" sz="1400" b="1" dirty="0">
                <a:solidFill>
                  <a:schemeClr val="bg1"/>
                </a:solidFill>
              </a:rPr>
              <a:t>ENHANCE </a:t>
            </a:r>
          </a:p>
          <a:p>
            <a:pPr algn="ctr">
              <a:spcAft>
                <a:spcPts val="554"/>
              </a:spcAft>
            </a:pPr>
            <a:r>
              <a:rPr lang="it-IT" sz="1400" b="1" dirty="0">
                <a:solidFill>
                  <a:schemeClr val="bg1"/>
                </a:solidFill>
              </a:rPr>
              <a:t>CLIENTS EXPERIENCE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BAB484-2275-4D5C-9169-4D90B171A816}"/>
              </a:ext>
            </a:extLst>
          </p:cNvPr>
          <p:cNvSpPr/>
          <p:nvPr/>
        </p:nvSpPr>
        <p:spPr>
          <a:xfrm>
            <a:off x="3184734" y="4617132"/>
            <a:ext cx="27194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54"/>
              </a:spcAft>
            </a:pPr>
            <a:r>
              <a:rPr lang="it-IT" sz="1400" b="1" dirty="0">
                <a:solidFill>
                  <a:schemeClr val="bg1"/>
                </a:solidFill>
              </a:rPr>
              <a:t>ENHANCE </a:t>
            </a:r>
          </a:p>
          <a:p>
            <a:pPr algn="ctr">
              <a:spcAft>
                <a:spcPts val="554"/>
              </a:spcAft>
            </a:pPr>
            <a:r>
              <a:rPr lang="it-IT" sz="1400" b="1" dirty="0">
                <a:solidFill>
                  <a:schemeClr val="bg1"/>
                </a:solidFill>
              </a:rPr>
              <a:t>DIGITALIZATION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56F286-89BF-4272-8A88-B8A6D5DE4370}"/>
              </a:ext>
            </a:extLst>
          </p:cNvPr>
          <p:cNvSpPr/>
          <p:nvPr/>
        </p:nvSpPr>
        <p:spPr>
          <a:xfrm>
            <a:off x="6101058" y="4653136"/>
            <a:ext cx="27194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54"/>
              </a:spcAft>
            </a:pPr>
            <a:r>
              <a:rPr lang="it-IT" sz="1400" b="1" dirty="0">
                <a:solidFill>
                  <a:schemeClr val="bg1"/>
                </a:solidFill>
              </a:rPr>
              <a:t>ENHANCE</a:t>
            </a:r>
          </a:p>
          <a:p>
            <a:pPr algn="ctr">
              <a:spcAft>
                <a:spcPts val="554"/>
              </a:spcAft>
            </a:pPr>
            <a:r>
              <a:rPr lang="it-IT" sz="1400" b="1" dirty="0">
                <a:solidFill>
                  <a:schemeClr val="bg1"/>
                </a:solidFill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26858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24E6C-6AE8-481F-84FD-FEAE1425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16202C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srgbClr val="16202C"/>
                </a:solidFill>
              </a:rPr>
              <a:pPr/>
              <a:t>14</a:t>
            </a:fld>
            <a:endParaRPr lang="en-GB" dirty="0">
              <a:solidFill>
                <a:srgbClr val="16202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6D9E8-337D-4B53-8A33-43DF1D701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7" y="1151199"/>
            <a:ext cx="2745854" cy="274585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AFA8D9-AF63-4650-B797-4421110AA542}"/>
              </a:ext>
            </a:extLst>
          </p:cNvPr>
          <p:cNvGrpSpPr/>
          <p:nvPr/>
        </p:nvGrpSpPr>
        <p:grpSpPr>
          <a:xfrm>
            <a:off x="3075007" y="4190344"/>
            <a:ext cx="1957805" cy="1398896"/>
            <a:chOff x="2179087" y="4508293"/>
            <a:chExt cx="1957805" cy="1398896"/>
          </a:xfrm>
        </p:grpSpPr>
        <p:pic>
          <p:nvPicPr>
            <p:cNvPr id="5" name="Picture 11" descr="\\lseg\ita-ctx\1\Home\CLeo\MyDocuments\My Pictures\16837-200.png">
              <a:extLst>
                <a:ext uri="{FF2B5EF4-FFF2-40B4-BE49-F238E27FC236}">
                  <a16:creationId xmlns:a16="http://schemas.microsoft.com/office/drawing/2014/main" id="{FB295A88-23B2-475B-A0EF-D3CF0A2A0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825" y="4732321"/>
              <a:ext cx="1191067" cy="1174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8B7103-289C-46E2-AD8A-14318C22CD5F}"/>
                </a:ext>
              </a:extLst>
            </p:cNvPr>
            <p:cNvSpPr txBox="1"/>
            <p:nvPr/>
          </p:nvSpPr>
          <p:spPr>
            <a:xfrm>
              <a:off x="3228855" y="4731971"/>
              <a:ext cx="625006" cy="2335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2000"/>
                </a:lnSpc>
              </a:pPr>
              <a:endParaRPr lang="en-GB" sz="1200" b="1" i="0" baseline="0" dirty="0">
                <a:solidFill>
                  <a:srgbClr val="002060"/>
                </a:solidFill>
              </a:endParaRPr>
            </a:p>
          </p:txBody>
        </p:sp>
        <p:sp>
          <p:nvSpPr>
            <p:cNvPr id="7" name="Oval Callout 21">
              <a:extLst>
                <a:ext uri="{FF2B5EF4-FFF2-40B4-BE49-F238E27FC236}">
                  <a16:creationId xmlns:a16="http://schemas.microsoft.com/office/drawing/2014/main" id="{991FC7A9-FFEB-48F9-B706-4A4F9E097745}"/>
                </a:ext>
              </a:extLst>
            </p:cNvPr>
            <p:cNvSpPr/>
            <p:nvPr/>
          </p:nvSpPr>
          <p:spPr>
            <a:xfrm>
              <a:off x="2179087" y="4508293"/>
              <a:ext cx="885958" cy="510576"/>
            </a:xfrm>
            <a:prstGeom prst="wedgeEllipseCallout">
              <a:avLst>
                <a:gd name="adj1" fmla="val 51535"/>
                <a:gd name="adj2" fmla="val 5732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A66248-1CE0-4B45-9190-3E5E62DEDC5C}"/>
                </a:ext>
              </a:extLst>
            </p:cNvPr>
            <p:cNvSpPr txBox="1"/>
            <p:nvPr/>
          </p:nvSpPr>
          <p:spPr>
            <a:xfrm>
              <a:off x="2336033" y="4609132"/>
              <a:ext cx="580352" cy="426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lnSpcReduction="10000"/>
            </a:bodyPr>
            <a:lstStyle/>
            <a:p>
              <a:r>
                <a:rPr lang="en-GB" sz="700" b="1" i="0" baseline="0" dirty="0">
                  <a:solidFill>
                    <a:srgbClr val="002060"/>
                  </a:solidFill>
                </a:rPr>
                <a:t>- Notice 1 </a:t>
              </a:r>
              <a:r>
                <a:rPr lang="en-GB" sz="700" b="1" i="0" baseline="0" dirty="0">
                  <a:solidFill>
                    <a:schemeClr val="accent1">
                      <a:lumMod val="75000"/>
                    </a:schemeClr>
                  </a:solidFill>
                </a:rPr>
                <a:t>OK</a:t>
              </a:r>
              <a:r>
                <a:rPr lang="en-GB" sz="700" b="1" i="0" baseline="0" dirty="0">
                  <a:solidFill>
                    <a:srgbClr val="002060"/>
                  </a:solidFill>
                </a:rPr>
                <a:t> </a:t>
              </a:r>
              <a:r>
                <a:rPr lang="en-GB" sz="700" b="1" i="0" dirty="0">
                  <a:solidFill>
                    <a:srgbClr val="002060"/>
                  </a:solidFill>
                </a:rPr>
                <a:t> </a:t>
              </a:r>
            </a:p>
            <a:p>
              <a:r>
                <a:rPr lang="en-GB" sz="700" b="1" baseline="0" dirty="0">
                  <a:solidFill>
                    <a:srgbClr val="002060"/>
                  </a:solidFill>
                </a:rPr>
                <a:t>- Notice 2 </a:t>
              </a:r>
              <a:r>
                <a:rPr lang="en-GB" sz="700" b="1" baseline="0" dirty="0">
                  <a:solidFill>
                    <a:srgbClr val="FF0000"/>
                  </a:solidFill>
                </a:rPr>
                <a:t>KO</a:t>
              </a:r>
            </a:p>
            <a:p>
              <a:r>
                <a:rPr lang="en-GB" sz="700" b="1" i="0" dirty="0">
                  <a:solidFill>
                    <a:srgbClr val="002060"/>
                  </a:solidFill>
                </a:rPr>
                <a:t>- Notice 3 </a:t>
              </a:r>
              <a:r>
                <a:rPr lang="en-GB" sz="700" b="1" i="0" dirty="0">
                  <a:solidFill>
                    <a:schemeClr val="accent1">
                      <a:lumMod val="75000"/>
                    </a:schemeClr>
                  </a:solidFill>
                </a:rPr>
                <a:t>OK</a:t>
              </a:r>
            </a:p>
            <a:p>
              <a:r>
                <a:rPr lang="en-GB" sz="700" b="1" baseline="0" dirty="0">
                  <a:solidFill>
                    <a:srgbClr val="002060"/>
                  </a:solidFill>
                </a:rPr>
                <a:t>- ….</a:t>
              </a:r>
              <a:endParaRPr lang="en-GB" sz="700" b="1" i="0" baseline="0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35B83DC-3197-445C-AA63-D1CA5967A635}"/>
              </a:ext>
            </a:extLst>
          </p:cNvPr>
          <p:cNvSpPr txBox="1"/>
          <p:nvPr/>
        </p:nvSpPr>
        <p:spPr>
          <a:xfrm>
            <a:off x="3311860" y="1772816"/>
            <a:ext cx="1666853" cy="154445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>
              <a:lnSpc>
                <a:spcPts val="2000"/>
              </a:lnSpc>
            </a:pPr>
            <a:r>
              <a:rPr lang="en-GB" sz="1600" i="0" baseline="0" dirty="0">
                <a:solidFill>
                  <a:srgbClr val="002060"/>
                </a:solidFill>
              </a:rPr>
              <a:t>Daily Market Notices are manually downloaded by Operations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E0A31-920A-4AE6-9160-31F76D713A47}"/>
              </a:ext>
            </a:extLst>
          </p:cNvPr>
          <p:cNvSpPr txBox="1"/>
          <p:nvPr/>
        </p:nvSpPr>
        <p:spPr>
          <a:xfrm>
            <a:off x="1115616" y="4156953"/>
            <a:ext cx="1784692" cy="11442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GB" sz="1600" dirty="0">
                <a:solidFill>
                  <a:srgbClr val="002060"/>
                </a:solidFill>
              </a:rPr>
              <a:t>Users input meaningful data for the selected notices on legacy MT System</a:t>
            </a:r>
          </a:p>
        </p:txBody>
      </p:sp>
      <p:pic>
        <p:nvPicPr>
          <p:cNvPr id="13" name="Picture 52">
            <a:extLst>
              <a:ext uri="{FF2B5EF4-FFF2-40B4-BE49-F238E27FC236}">
                <a16:creationId xmlns:a16="http://schemas.microsoft.com/office/drawing/2014/main" id="{362F53C1-A114-4EBD-A194-0B90ED3D64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53092" y="3003039"/>
            <a:ext cx="628609" cy="614956"/>
          </a:xfrm>
          <a:prstGeom prst="rect">
            <a:avLst/>
          </a:prstGeom>
          <a:ln>
            <a:noFill/>
          </a:ln>
        </p:spPr>
      </p:pic>
      <p:sp>
        <p:nvSpPr>
          <p:cNvPr id="14" name="Right Arrow 8">
            <a:extLst>
              <a:ext uri="{FF2B5EF4-FFF2-40B4-BE49-F238E27FC236}">
                <a16:creationId xmlns:a16="http://schemas.microsoft.com/office/drawing/2014/main" id="{8181E2B9-30D5-4F77-A55F-D51F12EC117A}"/>
              </a:ext>
            </a:extLst>
          </p:cNvPr>
          <p:cNvSpPr/>
          <p:nvPr/>
        </p:nvSpPr>
        <p:spPr bwMode="gray">
          <a:xfrm rot="5400000">
            <a:off x="7638338" y="3764023"/>
            <a:ext cx="458116" cy="252028"/>
          </a:xfrm>
          <a:prstGeom prst="rightArrow">
            <a:avLst/>
          </a:prstGeom>
          <a:solidFill>
            <a:srgbClr val="16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8B8F4B-42E5-486F-842F-8828B965CEC7}"/>
              </a:ext>
            </a:extLst>
          </p:cNvPr>
          <p:cNvSpPr txBox="1"/>
          <p:nvPr/>
        </p:nvSpPr>
        <p:spPr>
          <a:xfrm>
            <a:off x="7535133" y="4119095"/>
            <a:ext cx="781283" cy="426375"/>
          </a:xfrm>
          <a:prstGeom prst="rect">
            <a:avLst/>
          </a:prstGeom>
          <a:noFill/>
        </p:spPr>
        <p:txBody>
          <a:bodyPr wrap="square" lIns="0" tIns="0" rIns="0" bIns="0" rtlCol="0">
            <a:normAutofit lnSpcReduction="10000"/>
          </a:bodyPr>
          <a:lstStyle/>
          <a:p>
            <a:r>
              <a:rPr lang="en-GB" sz="700" b="1" i="0" baseline="0" dirty="0">
                <a:solidFill>
                  <a:srgbClr val="002060"/>
                </a:solidFill>
              </a:rPr>
              <a:t>- ISIN Code</a:t>
            </a:r>
            <a:endParaRPr lang="en-GB" sz="700" b="1" i="0" dirty="0">
              <a:solidFill>
                <a:srgbClr val="002060"/>
              </a:solidFill>
            </a:endParaRPr>
          </a:p>
          <a:p>
            <a:r>
              <a:rPr lang="en-GB" sz="700" b="1" baseline="0" dirty="0">
                <a:solidFill>
                  <a:srgbClr val="002060"/>
                </a:solidFill>
              </a:rPr>
              <a:t>- Settlement Date</a:t>
            </a:r>
          </a:p>
          <a:p>
            <a:r>
              <a:rPr lang="en-GB" sz="700" b="1" i="0" dirty="0">
                <a:solidFill>
                  <a:srgbClr val="002060"/>
                </a:solidFill>
              </a:rPr>
              <a:t>- Market Source</a:t>
            </a:r>
          </a:p>
          <a:p>
            <a:r>
              <a:rPr lang="en-GB" sz="700" b="1" baseline="0" dirty="0">
                <a:solidFill>
                  <a:srgbClr val="002060"/>
                </a:solidFill>
              </a:rPr>
              <a:t>- ….</a:t>
            </a:r>
            <a:endParaRPr lang="en-GB" sz="700" b="1" i="0" baseline="0" dirty="0">
              <a:solidFill>
                <a:srgbClr val="00206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CB4265-3557-4CC2-B341-5E85A0C3D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1144" y="3660979"/>
            <a:ext cx="283663" cy="2836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F8F352-B8F1-4732-9BEB-4EE43C5F0F54}"/>
              </a:ext>
            </a:extLst>
          </p:cNvPr>
          <p:cNvSpPr txBox="1"/>
          <p:nvPr/>
        </p:nvSpPr>
        <p:spPr>
          <a:xfrm>
            <a:off x="5448641" y="2780928"/>
            <a:ext cx="1921227" cy="16330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GB" sz="1600" dirty="0">
                <a:solidFill>
                  <a:srgbClr val="002060"/>
                </a:solidFill>
              </a:rPr>
              <a:t>Users verify notice contents, select the relevant types of the notice and for each of them they collect the meaningful data</a:t>
            </a:r>
          </a:p>
        </p:txBody>
      </p:sp>
      <p:sp>
        <p:nvSpPr>
          <p:cNvPr id="18" name="Circular Arrow 16">
            <a:extLst>
              <a:ext uri="{FF2B5EF4-FFF2-40B4-BE49-F238E27FC236}">
                <a16:creationId xmlns:a16="http://schemas.microsoft.com/office/drawing/2014/main" id="{A0ADE6A5-4878-4852-B2A9-DD80B3061782}"/>
              </a:ext>
            </a:extLst>
          </p:cNvPr>
          <p:cNvSpPr/>
          <p:nvPr/>
        </p:nvSpPr>
        <p:spPr>
          <a:xfrm rot="21425483">
            <a:off x="4824962" y="1884757"/>
            <a:ext cx="1611890" cy="149676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72206"/>
              <a:gd name="adj5" fmla="val 125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19" name="Circular Arrow 46">
            <a:extLst>
              <a:ext uri="{FF2B5EF4-FFF2-40B4-BE49-F238E27FC236}">
                <a16:creationId xmlns:a16="http://schemas.microsoft.com/office/drawing/2014/main" id="{59867FF9-C5C8-4A5C-978D-6D3C24010289}"/>
              </a:ext>
            </a:extLst>
          </p:cNvPr>
          <p:cNvSpPr/>
          <p:nvPr/>
        </p:nvSpPr>
        <p:spPr>
          <a:xfrm rot="6146167">
            <a:off x="4879224" y="3856652"/>
            <a:ext cx="1611890" cy="149676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273691"/>
              <a:gd name="adj5" fmla="val 125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89A06B3-5070-43AF-9B12-E25F24823559}"/>
              </a:ext>
            </a:extLst>
          </p:cNvPr>
          <p:cNvSpPr txBox="1">
            <a:spLocks/>
          </p:cNvSpPr>
          <p:nvPr/>
        </p:nvSpPr>
        <p:spPr>
          <a:xfrm>
            <a:off x="180000" y="729965"/>
            <a:ext cx="6912280" cy="358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835"/>
              </a:spcAft>
              <a:buFontTx/>
              <a:buNone/>
              <a:defRPr lang="it-IT" sz="2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—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rabi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lphaL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Robotic Process Automation: Use Case – As Is 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59916027-07C3-4213-B2FD-22A619E0C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7" t="6113" r="26971" b="8521"/>
          <a:stretch/>
        </p:blipFill>
        <p:spPr bwMode="auto">
          <a:xfrm>
            <a:off x="2173765" y="2276872"/>
            <a:ext cx="598035" cy="68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08172D0F-3673-477B-AEED-8DA5FDF9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855538" cy="78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8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24E6C-6AE8-481F-84FD-FEAE1425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16202C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srgbClr val="16202C"/>
                </a:solidFill>
              </a:rPr>
              <a:pPr/>
              <a:t>15</a:t>
            </a:fld>
            <a:endParaRPr lang="en-GB" dirty="0">
              <a:solidFill>
                <a:srgbClr val="16202C"/>
              </a:solidFill>
            </a:endParaRPr>
          </a:p>
        </p:txBody>
      </p:sp>
      <p:sp>
        <p:nvSpPr>
          <p:cNvPr id="3" name="Right Arrow 6">
            <a:extLst>
              <a:ext uri="{FF2B5EF4-FFF2-40B4-BE49-F238E27FC236}">
                <a16:creationId xmlns:a16="http://schemas.microsoft.com/office/drawing/2014/main" id="{3E5E06D4-34BD-4E22-8653-01AB0A5F576D}"/>
              </a:ext>
            </a:extLst>
          </p:cNvPr>
          <p:cNvSpPr/>
          <p:nvPr/>
        </p:nvSpPr>
        <p:spPr>
          <a:xfrm>
            <a:off x="0" y="3370379"/>
            <a:ext cx="9144000" cy="880534"/>
          </a:xfrm>
          <a:prstGeom prst="rightArrow">
            <a:avLst/>
          </a:prstGeom>
          <a:solidFill>
            <a:srgbClr val="6694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FA6B95-5934-401A-8CF6-46D7BBFAB6C3}"/>
              </a:ext>
            </a:extLst>
          </p:cNvPr>
          <p:cNvSpPr/>
          <p:nvPr/>
        </p:nvSpPr>
        <p:spPr>
          <a:xfrm>
            <a:off x="437000" y="3127593"/>
            <a:ext cx="1347675" cy="1347675"/>
          </a:xfrm>
          <a:prstGeom prst="ellipse">
            <a:avLst/>
          </a:prstGeom>
          <a:solidFill>
            <a:srgbClr val="6694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168870-8C72-405E-961E-EFE25197511A}"/>
              </a:ext>
            </a:extLst>
          </p:cNvPr>
          <p:cNvSpPr/>
          <p:nvPr/>
        </p:nvSpPr>
        <p:spPr>
          <a:xfrm>
            <a:off x="2034258" y="3129965"/>
            <a:ext cx="1347675" cy="1347675"/>
          </a:xfrm>
          <a:prstGeom prst="ellipse">
            <a:avLst/>
          </a:prstGeom>
          <a:solidFill>
            <a:srgbClr val="6694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1BB326-B6DC-495C-BA45-2E5F28E7DBD8}"/>
              </a:ext>
            </a:extLst>
          </p:cNvPr>
          <p:cNvSpPr/>
          <p:nvPr/>
        </p:nvSpPr>
        <p:spPr>
          <a:xfrm>
            <a:off x="3655113" y="3101456"/>
            <a:ext cx="1347675" cy="1347675"/>
          </a:xfrm>
          <a:prstGeom prst="ellipse">
            <a:avLst/>
          </a:prstGeom>
          <a:solidFill>
            <a:srgbClr val="6694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896CA1-6480-4FD2-962F-270CD036181B}"/>
              </a:ext>
            </a:extLst>
          </p:cNvPr>
          <p:cNvSpPr/>
          <p:nvPr/>
        </p:nvSpPr>
        <p:spPr>
          <a:xfrm>
            <a:off x="5261422" y="3109150"/>
            <a:ext cx="1347675" cy="1347675"/>
          </a:xfrm>
          <a:prstGeom prst="ellipse">
            <a:avLst/>
          </a:prstGeom>
          <a:solidFill>
            <a:srgbClr val="6694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10">
            <a:extLst>
              <a:ext uri="{FF2B5EF4-FFF2-40B4-BE49-F238E27FC236}">
                <a16:creationId xmlns:a16="http://schemas.microsoft.com/office/drawing/2014/main" id="{7FD5E465-BD12-4CFD-8D7D-DB5305ADEEE8}"/>
              </a:ext>
            </a:extLst>
          </p:cNvPr>
          <p:cNvSpPr txBox="1"/>
          <p:nvPr/>
        </p:nvSpPr>
        <p:spPr>
          <a:xfrm>
            <a:off x="329170" y="2230763"/>
            <a:ext cx="1563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200" dirty="0">
                <a:solidFill>
                  <a:srgbClr val="66945E"/>
                </a:solidFill>
              </a:rPr>
              <a:t>MULTI-CHANNEL DOCUMENT SCRAPING</a:t>
            </a:r>
          </a:p>
        </p:txBody>
      </p:sp>
      <p:sp>
        <p:nvSpPr>
          <p:cNvPr id="9" name="CasellaDiTesto 10">
            <a:extLst>
              <a:ext uri="{FF2B5EF4-FFF2-40B4-BE49-F238E27FC236}">
                <a16:creationId xmlns:a16="http://schemas.microsoft.com/office/drawing/2014/main" id="{1F45C820-562B-4220-8B2E-60585BB7368C}"/>
              </a:ext>
            </a:extLst>
          </p:cNvPr>
          <p:cNvSpPr txBox="1"/>
          <p:nvPr/>
        </p:nvSpPr>
        <p:spPr>
          <a:xfrm>
            <a:off x="3629895" y="2464174"/>
            <a:ext cx="1398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200" dirty="0">
                <a:solidFill>
                  <a:srgbClr val="66945E"/>
                </a:solidFill>
              </a:rPr>
              <a:t>ABSTRACT</a:t>
            </a:r>
          </a:p>
          <a:p>
            <a:pPr algn="ctr"/>
            <a:r>
              <a:rPr lang="en-US" sz="1200" dirty="0">
                <a:solidFill>
                  <a:srgbClr val="66945E"/>
                </a:solidFill>
              </a:rPr>
              <a:t>INFORMATION</a:t>
            </a:r>
          </a:p>
        </p:txBody>
      </p: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904116F0-8D81-455A-84FA-D0D0A4FB02C0}"/>
              </a:ext>
            </a:extLst>
          </p:cNvPr>
          <p:cNvSpPr txBox="1"/>
          <p:nvPr/>
        </p:nvSpPr>
        <p:spPr>
          <a:xfrm>
            <a:off x="1784675" y="2504698"/>
            <a:ext cx="186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200" dirty="0">
                <a:solidFill>
                  <a:srgbClr val="66945E"/>
                </a:solidFill>
              </a:rPr>
              <a:t>DOCUMENT CLASSIFICATION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B858D8-FEBA-4060-B023-7AF71F18D1F6}"/>
              </a:ext>
            </a:extLst>
          </p:cNvPr>
          <p:cNvSpPr txBox="1"/>
          <p:nvPr/>
        </p:nvSpPr>
        <p:spPr>
          <a:xfrm>
            <a:off x="4953054" y="2324503"/>
            <a:ext cx="196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200" dirty="0">
                <a:solidFill>
                  <a:srgbClr val="66945E"/>
                </a:solidFill>
              </a:rPr>
              <a:t>FORMAL DATA CHECK AND TRANSFORMATION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8BC8FC-621A-42C6-9EDD-94A2CA0DCB02}"/>
              </a:ext>
            </a:extLst>
          </p:cNvPr>
          <p:cNvSpPr/>
          <p:nvPr/>
        </p:nvSpPr>
        <p:spPr>
          <a:xfrm>
            <a:off x="6957176" y="3127593"/>
            <a:ext cx="1347675" cy="1347675"/>
          </a:xfrm>
          <a:prstGeom prst="ellipse">
            <a:avLst/>
          </a:prstGeom>
          <a:solidFill>
            <a:srgbClr val="6694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0">
            <a:extLst>
              <a:ext uri="{FF2B5EF4-FFF2-40B4-BE49-F238E27FC236}">
                <a16:creationId xmlns:a16="http://schemas.microsoft.com/office/drawing/2014/main" id="{50C75FCC-57C2-42BE-AD52-09CB5AFFB8D7}"/>
              </a:ext>
            </a:extLst>
          </p:cNvPr>
          <p:cNvSpPr txBox="1"/>
          <p:nvPr/>
        </p:nvSpPr>
        <p:spPr>
          <a:xfrm>
            <a:off x="6957105" y="2341389"/>
            <a:ext cx="147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200" dirty="0">
                <a:solidFill>
                  <a:srgbClr val="66945E"/>
                </a:solidFill>
              </a:rPr>
              <a:t>LEGACY MT SYSTEM OPERATION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BDEFE1-6353-44B9-A4F1-87E1C4E6E3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37" y="3422987"/>
            <a:ext cx="720000" cy="7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0BAE77-7B8C-4D85-BDB3-9C306CE396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094" y="3406611"/>
            <a:ext cx="720000" cy="7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0A6978-D445-4351-A832-34BA3448894B}"/>
              </a:ext>
            </a:extLst>
          </p:cNvPr>
          <p:cNvSpPr txBox="1"/>
          <p:nvPr/>
        </p:nvSpPr>
        <p:spPr>
          <a:xfrm>
            <a:off x="950764" y="5108614"/>
            <a:ext cx="715260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DATA </a:t>
            </a:r>
          </a:p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PROVIDER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6BE317-E018-492A-AF86-72AF70C749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16" y="5517272"/>
            <a:ext cx="360000" cy="36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742657-B8CF-4CCC-B79D-1BE9295D76C9}"/>
              </a:ext>
            </a:extLst>
          </p:cNvPr>
          <p:cNvSpPr txBox="1"/>
          <p:nvPr/>
        </p:nvSpPr>
        <p:spPr>
          <a:xfrm>
            <a:off x="950764" y="5590480"/>
            <a:ext cx="489236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EMAIL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B11C1A-E000-4672-9847-33847FDED9C5}"/>
              </a:ext>
            </a:extLst>
          </p:cNvPr>
          <p:cNvSpPr txBox="1"/>
          <p:nvPr/>
        </p:nvSpPr>
        <p:spPr>
          <a:xfrm>
            <a:off x="2449747" y="4579281"/>
            <a:ext cx="822661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KNOCK-OUT </a:t>
            </a:r>
          </a:p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DELISTING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248543-5111-4F50-B56B-CDF13A345F2C}"/>
              </a:ext>
            </a:extLst>
          </p:cNvPr>
          <p:cNvSpPr txBox="1"/>
          <p:nvPr/>
        </p:nvSpPr>
        <p:spPr>
          <a:xfrm>
            <a:off x="2444485" y="4989775"/>
            <a:ext cx="1106393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PERIOD INTEREST</a:t>
            </a:r>
          </a:p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RATE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AE4788-AA49-4AA1-B379-5977CE2CC90C}"/>
              </a:ext>
            </a:extLst>
          </p:cNvPr>
          <p:cNvSpPr txBox="1"/>
          <p:nvPr/>
        </p:nvSpPr>
        <p:spPr>
          <a:xfrm>
            <a:off x="2445784" y="5464047"/>
            <a:ext cx="981359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BTP ADMISSION</a:t>
            </a:r>
          </a:p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DATE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EB9E76C-9C27-447F-8627-50E3F86FA1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949" y="3395413"/>
            <a:ext cx="720000" cy="72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40A843-8DDF-4052-9AAC-2D0E2655DC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259" y="3395413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AD1E21-98B3-4B73-ABCE-C36FC91A83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012" y="3441430"/>
            <a:ext cx="720000" cy="72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5A28D43-C8CF-41BF-93B3-52983445DD3D}"/>
              </a:ext>
            </a:extLst>
          </p:cNvPr>
          <p:cNvSpPr txBox="1"/>
          <p:nvPr/>
        </p:nvSpPr>
        <p:spPr>
          <a:xfrm>
            <a:off x="4177027" y="4579281"/>
            <a:ext cx="70564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ISIN CODE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195229-056F-4BB3-8DD5-C533230627F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626" y="4954694"/>
            <a:ext cx="360000" cy="36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7CE81EC-F310-4D2B-841B-6811C1FFABA7}"/>
              </a:ext>
            </a:extLst>
          </p:cNvPr>
          <p:cNvSpPr txBox="1"/>
          <p:nvPr/>
        </p:nvSpPr>
        <p:spPr>
          <a:xfrm>
            <a:off x="4177027" y="5027902"/>
            <a:ext cx="885179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SETTLEMENT </a:t>
            </a:r>
          </a:p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DATE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107D1F-E999-4D6C-AB3C-174B2369108F}"/>
              </a:ext>
            </a:extLst>
          </p:cNvPr>
          <p:cNvSpPr txBox="1"/>
          <p:nvPr/>
        </p:nvSpPr>
        <p:spPr>
          <a:xfrm>
            <a:off x="4177027" y="5513637"/>
            <a:ext cx="1071127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MARKET SOURCE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5D4CCB-6AD8-4F10-A1E8-4CB4E6412B30}"/>
              </a:ext>
            </a:extLst>
          </p:cNvPr>
          <p:cNvGrpSpPr/>
          <p:nvPr/>
        </p:nvGrpSpPr>
        <p:grpSpPr>
          <a:xfrm>
            <a:off x="5474858" y="4506073"/>
            <a:ext cx="1302447" cy="360000"/>
            <a:chOff x="5593571" y="3451401"/>
            <a:chExt cx="1302447" cy="360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18F791F-47E7-4293-8E7D-755345CD1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3571" y="3451401"/>
              <a:ext cx="360000" cy="36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5E32AF-3AE9-4968-AC04-9B874E300824}"/>
                </a:ext>
              </a:extLst>
            </p:cNvPr>
            <p:cNvSpPr txBox="1"/>
            <p:nvPr/>
          </p:nvSpPr>
          <p:spPr>
            <a:xfrm>
              <a:off x="5932293" y="3524609"/>
              <a:ext cx="963725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/>
              <a:r>
                <a:rPr lang="it-IT" sz="788" dirty="0">
                  <a:solidFill>
                    <a:srgbClr val="002060"/>
                  </a:solidFill>
                  <a:latin typeface="Arial"/>
                </a:rPr>
                <a:t>DATA PRESENT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9A88BB0-47B9-4CCD-91BF-C8E0011460A3}"/>
              </a:ext>
            </a:extLst>
          </p:cNvPr>
          <p:cNvSpPr txBox="1"/>
          <p:nvPr/>
        </p:nvSpPr>
        <p:spPr>
          <a:xfrm>
            <a:off x="5830279" y="4966741"/>
            <a:ext cx="122072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DATE FORMAT</a:t>
            </a:r>
          </a:p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TRANSCODING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72AE967-7444-4F0B-A294-719BDCD296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540" y="4480246"/>
            <a:ext cx="486752" cy="4867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C726057-301F-437B-8372-13FB99597593}"/>
              </a:ext>
            </a:extLst>
          </p:cNvPr>
          <p:cNvSpPr txBox="1"/>
          <p:nvPr/>
        </p:nvSpPr>
        <p:spPr>
          <a:xfrm>
            <a:off x="950764" y="4603813"/>
            <a:ext cx="64152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WEBSITE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79FB5B6-152F-4A8C-BA21-F3DED233E0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6452" y="4516250"/>
            <a:ext cx="363086" cy="3630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ABA71D-B2CD-4080-8762-CA2046FB09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686" y="4984302"/>
            <a:ext cx="330078" cy="30300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884C37-E3CA-4139-B5F5-2E978BB5E5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4373" y="5376995"/>
            <a:ext cx="399395" cy="3993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4A1F530-0F74-4EBB-AB2D-B86B4DB5AB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8664" y="4502116"/>
            <a:ext cx="330078" cy="3300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F9E39A8-A82F-4A4E-881D-B7678813A8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5916" y="5398500"/>
            <a:ext cx="363086" cy="36308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1864396-4F02-4F66-A845-663DE03645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69054" y="4948298"/>
            <a:ext cx="363086" cy="36308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EFD8F6A-EFF5-4479-A4F7-7436BB547E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36296" y="4516250"/>
            <a:ext cx="330078" cy="3300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E7C4BF7-BDE1-448C-9950-BE1344D5B9A6}"/>
              </a:ext>
            </a:extLst>
          </p:cNvPr>
          <p:cNvSpPr txBox="1"/>
          <p:nvPr/>
        </p:nvSpPr>
        <p:spPr>
          <a:xfrm>
            <a:off x="7608753" y="4621099"/>
            <a:ext cx="500458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LOGIN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0415A56-BBA2-4352-A668-B58D57F7AB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00292" y="4872939"/>
            <a:ext cx="399395" cy="39939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1927C56-6A59-4CBD-B52F-47B3F4C6D08A}"/>
              </a:ext>
            </a:extLst>
          </p:cNvPr>
          <p:cNvSpPr txBox="1"/>
          <p:nvPr/>
        </p:nvSpPr>
        <p:spPr>
          <a:xfrm>
            <a:off x="7631012" y="4932079"/>
            <a:ext cx="873957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ROBOT DATA </a:t>
            </a:r>
          </a:p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INPUT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2F4838A-5F4A-47FB-8F8D-3F3936F3EC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69254" y="5344342"/>
            <a:ext cx="363086" cy="36308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595222E-217E-40E5-8D93-B47202B9B949}"/>
              </a:ext>
            </a:extLst>
          </p:cNvPr>
          <p:cNvSpPr txBox="1"/>
          <p:nvPr/>
        </p:nvSpPr>
        <p:spPr>
          <a:xfrm>
            <a:off x="7642321" y="5364650"/>
            <a:ext cx="966931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DATA</a:t>
            </a:r>
          </a:p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CERTIFICATION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5F1CF41-92BF-42F7-9B25-7BD32FB4D59B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36000"/>
          </a:blip>
          <a:stretch>
            <a:fillRect/>
          </a:stretch>
        </p:blipFill>
        <p:spPr>
          <a:xfrm>
            <a:off x="499536" y="5072636"/>
            <a:ext cx="357333" cy="3573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E8EC39A-6141-49B0-812D-01B6D25A3733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31000"/>
          </a:blip>
          <a:stretch>
            <a:fillRect/>
          </a:stretch>
        </p:blipFill>
        <p:spPr>
          <a:xfrm>
            <a:off x="5460812" y="5416828"/>
            <a:ext cx="363086" cy="36308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A15EDF5-0CE8-4515-86E4-00A5987D3DCA}"/>
              </a:ext>
            </a:extLst>
          </p:cNvPr>
          <p:cNvSpPr txBox="1"/>
          <p:nvPr/>
        </p:nvSpPr>
        <p:spPr>
          <a:xfrm>
            <a:off x="5847836" y="5443320"/>
            <a:ext cx="898003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DATA </a:t>
            </a:r>
          </a:p>
          <a:p>
            <a:pPr defTabSz="342900"/>
            <a:r>
              <a:rPr lang="it-IT" sz="788" dirty="0">
                <a:solidFill>
                  <a:srgbClr val="002060"/>
                </a:solidFill>
                <a:latin typeface="Arial"/>
              </a:rPr>
              <a:t>VERIFICATION</a:t>
            </a:r>
          </a:p>
        </p:txBody>
      </p:sp>
      <p:pic>
        <p:nvPicPr>
          <p:cNvPr id="51" name="Graphic 50" descr="Robot">
            <a:extLst>
              <a:ext uri="{FF2B5EF4-FFF2-40B4-BE49-F238E27FC236}">
                <a16:creationId xmlns:a16="http://schemas.microsoft.com/office/drawing/2014/main" id="{EBFF74CA-7255-421E-9290-CA3FE37746B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83568" y="1254460"/>
            <a:ext cx="914400" cy="914400"/>
          </a:xfrm>
          <a:prstGeom prst="rect">
            <a:avLst/>
          </a:prstGeom>
        </p:spPr>
      </p:pic>
      <p:pic>
        <p:nvPicPr>
          <p:cNvPr id="52" name="Graphic 51" descr="Robot">
            <a:extLst>
              <a:ext uri="{FF2B5EF4-FFF2-40B4-BE49-F238E27FC236}">
                <a16:creationId xmlns:a16="http://schemas.microsoft.com/office/drawing/2014/main" id="{FBDBB0C2-9382-4CB0-A7F1-7337FF0E4F4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36296" y="1254460"/>
            <a:ext cx="914400" cy="914400"/>
          </a:xfrm>
          <a:prstGeom prst="rect">
            <a:avLst/>
          </a:prstGeom>
        </p:spPr>
      </p:pic>
      <p:pic>
        <p:nvPicPr>
          <p:cNvPr id="58" name="Graphic 57" descr="Magnifying glass">
            <a:extLst>
              <a:ext uri="{FF2B5EF4-FFF2-40B4-BE49-F238E27FC236}">
                <a16:creationId xmlns:a16="http://schemas.microsoft.com/office/drawing/2014/main" id="{D5381113-58B5-4998-BB16-13926A33F83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609561" y="1350437"/>
            <a:ext cx="868727" cy="86872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04435B7-46AA-4F46-92D9-B01D36B10300}"/>
              </a:ext>
            </a:extLst>
          </p:cNvPr>
          <p:cNvSpPr txBox="1"/>
          <p:nvPr/>
        </p:nvSpPr>
        <p:spPr>
          <a:xfrm>
            <a:off x="1749388" y="168718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>
              <a:lnSpc>
                <a:spcPts val="2000"/>
              </a:lnSpc>
            </a:pPr>
            <a:r>
              <a:rPr lang="it-IT" sz="3200" b="1" i="0" baseline="0" dirty="0">
                <a:solidFill>
                  <a:srgbClr val="002060"/>
                </a:solidFill>
              </a:rPr>
              <a:t>+</a:t>
            </a:r>
            <a:endParaRPr lang="en-GB" sz="3200" b="1" i="0" baseline="0" dirty="0">
              <a:solidFill>
                <a:srgbClr val="002060"/>
              </a:solidFill>
            </a:endParaRPr>
          </a:p>
        </p:txBody>
      </p:sp>
      <p:sp>
        <p:nvSpPr>
          <p:cNvPr id="60" name="CasellaDiTesto 10">
            <a:extLst>
              <a:ext uri="{FF2B5EF4-FFF2-40B4-BE49-F238E27FC236}">
                <a16:creationId xmlns:a16="http://schemas.microsoft.com/office/drawing/2014/main" id="{F26EE935-8921-4D1A-AE49-30A929751DF2}"/>
              </a:ext>
            </a:extLst>
          </p:cNvPr>
          <p:cNvSpPr txBox="1"/>
          <p:nvPr/>
        </p:nvSpPr>
        <p:spPr>
          <a:xfrm>
            <a:off x="2267744" y="1520788"/>
            <a:ext cx="4469700" cy="52322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DATA           CAPTURE    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7E8ACBA-5964-495E-90AA-9E6CBB34395E}"/>
              </a:ext>
            </a:extLst>
          </p:cNvPr>
          <p:cNvSpPr txBox="1"/>
          <p:nvPr/>
        </p:nvSpPr>
        <p:spPr>
          <a:xfrm>
            <a:off x="6933964" y="170080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>
              <a:lnSpc>
                <a:spcPts val="2000"/>
              </a:lnSpc>
            </a:pPr>
            <a:r>
              <a:rPr lang="it-IT" sz="3200" b="1" i="0" baseline="0" dirty="0">
                <a:solidFill>
                  <a:srgbClr val="002060"/>
                </a:solidFill>
              </a:rPr>
              <a:t>+</a:t>
            </a:r>
            <a:endParaRPr lang="en-GB" sz="3200" b="1" i="0" baseline="0" dirty="0">
              <a:solidFill>
                <a:srgbClr val="002060"/>
              </a:solidFill>
            </a:endParaRP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EEC3B439-3E16-4F51-A665-0548819FD8A8}"/>
              </a:ext>
            </a:extLst>
          </p:cNvPr>
          <p:cNvSpPr txBox="1">
            <a:spLocks/>
          </p:cNvSpPr>
          <p:nvPr/>
        </p:nvSpPr>
        <p:spPr>
          <a:xfrm>
            <a:off x="180000" y="729965"/>
            <a:ext cx="7020292" cy="358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835"/>
              </a:spcAft>
              <a:buFontTx/>
              <a:buNone/>
              <a:defRPr lang="it-IT" sz="2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—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rabi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lphaL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Robotic Process Automation: Use Case – To Be</a:t>
            </a:r>
          </a:p>
        </p:txBody>
      </p:sp>
    </p:spTree>
    <p:extLst>
      <p:ext uri="{BB962C8B-B14F-4D97-AF65-F5344CB8AC3E}">
        <p14:creationId xmlns:p14="http://schemas.microsoft.com/office/powerpoint/2010/main" val="77098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60C1-3BC9-4CF1-866D-A6F02F6EE5D1}" type="datetime3">
              <a:rPr lang="en-GB" smtClean="0"/>
              <a:t>27 March, 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London Stock Exchange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AA13198A-D2A6-4D79-B2AB-6FDB563266B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EEC73F-1149-4762-9029-109581EBC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00" y="729965"/>
            <a:ext cx="6552240" cy="358775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How Monte </a:t>
            </a:r>
            <a:r>
              <a:rPr lang="en-GB" sz="2400" dirty="0" err="1">
                <a:solidFill>
                  <a:srgbClr val="002060"/>
                </a:solidFill>
              </a:rPr>
              <a:t>Titoli</a:t>
            </a:r>
            <a:r>
              <a:rPr lang="en-GB" sz="2400" dirty="0">
                <a:solidFill>
                  <a:srgbClr val="002060"/>
                </a:solidFill>
              </a:rPr>
              <a:t> is leveraging Innovation</a:t>
            </a: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073E24D5-135A-4C79-8E52-3BBF9D158C48}"/>
              </a:ext>
            </a:extLst>
          </p:cNvPr>
          <p:cNvSpPr/>
          <p:nvPr/>
        </p:nvSpPr>
        <p:spPr>
          <a:xfrm>
            <a:off x="5724129" y="2577588"/>
            <a:ext cx="2808311" cy="1319464"/>
          </a:xfrm>
          <a:prstGeom prst="folded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2060"/>
              </a:solidFill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</a:rPr>
              <a:t>Big data is </a:t>
            </a:r>
            <a:r>
              <a:rPr lang="en-US" sz="1400" u="sng" dirty="0">
                <a:solidFill>
                  <a:srgbClr val="002060"/>
                </a:solidFill>
              </a:rPr>
              <a:t>not</a:t>
            </a:r>
            <a:r>
              <a:rPr lang="en-US" sz="1400" dirty="0">
                <a:solidFill>
                  <a:srgbClr val="002060"/>
                </a:solidFill>
              </a:rPr>
              <a:t> about 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</a:rPr>
              <a:t>the data. It’s about </a:t>
            </a:r>
            <a:r>
              <a:rPr lang="en-US" b="1" i="1" dirty="0">
                <a:solidFill>
                  <a:srgbClr val="002060"/>
                </a:solidFill>
              </a:rPr>
              <a:t>how you analyze </a:t>
            </a:r>
            <a:r>
              <a:rPr lang="en-US" sz="1400" dirty="0">
                <a:solidFill>
                  <a:srgbClr val="002060"/>
                </a:solidFill>
              </a:rPr>
              <a:t>the data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129CEA58-DB54-4F5F-AEE8-A6D79C146166}"/>
              </a:ext>
            </a:extLst>
          </p:cNvPr>
          <p:cNvSpPr/>
          <p:nvPr/>
        </p:nvSpPr>
        <p:spPr>
          <a:xfrm>
            <a:off x="431540" y="1484784"/>
            <a:ext cx="2231800" cy="873385"/>
          </a:xfrm>
          <a:prstGeom prst="folded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Data is the </a:t>
            </a:r>
            <a:r>
              <a:rPr lang="en-US" b="1" i="1" dirty="0">
                <a:solidFill>
                  <a:srgbClr val="00206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asset</a:t>
            </a:r>
            <a:r>
              <a:rPr lang="en-US" sz="1400" dirty="0">
                <a:solidFill>
                  <a:srgbClr val="00206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Cognitive is the </a:t>
            </a:r>
            <a:r>
              <a:rPr lang="en-US" b="1" i="1" dirty="0">
                <a:solidFill>
                  <a:srgbClr val="00206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goal</a:t>
            </a:r>
            <a:endParaRPr lang="en-GB" b="1" i="1" dirty="0">
              <a:solidFill>
                <a:srgbClr val="002060"/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A74550F5-C2F9-43C0-A761-0FDD578C36BE}"/>
              </a:ext>
            </a:extLst>
          </p:cNvPr>
          <p:cNvSpPr/>
          <p:nvPr/>
        </p:nvSpPr>
        <p:spPr>
          <a:xfrm>
            <a:off x="4463989" y="4113075"/>
            <a:ext cx="3276363" cy="953511"/>
          </a:xfrm>
          <a:prstGeom prst="folded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>
              <a:solidFill>
                <a:srgbClr val="002060"/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GB" b="1" i="1" dirty="0">
                <a:solidFill>
                  <a:srgbClr val="00206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Robots</a:t>
            </a:r>
            <a:r>
              <a:rPr lang="en-GB" dirty="0">
                <a:solidFill>
                  <a:srgbClr val="00206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- the </a:t>
            </a:r>
            <a:r>
              <a:rPr lang="en-GB" sz="1400" dirty="0">
                <a:solidFill>
                  <a:srgbClr val="00206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goal is to </a:t>
            </a:r>
            <a:r>
              <a:rPr lang="en-GB" b="1" i="1" dirty="0">
                <a:solidFill>
                  <a:srgbClr val="00206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augment</a:t>
            </a:r>
            <a:r>
              <a:rPr lang="en-GB" sz="1400" b="1" i="1" dirty="0">
                <a:solidFill>
                  <a:srgbClr val="00206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human capability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FAD2AAAE-A928-4EC5-8EFD-284028C316E6}"/>
              </a:ext>
            </a:extLst>
          </p:cNvPr>
          <p:cNvSpPr/>
          <p:nvPr/>
        </p:nvSpPr>
        <p:spPr>
          <a:xfrm>
            <a:off x="1249292" y="2654366"/>
            <a:ext cx="3826764" cy="1026662"/>
          </a:xfrm>
          <a:prstGeom prst="folded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002060"/>
              </a:solidFill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The best way to evolve is </a:t>
            </a:r>
            <a:r>
              <a:rPr lang="en-GB" sz="1400" b="1" dirty="0">
                <a:solidFill>
                  <a:srgbClr val="002060"/>
                </a:solidFill>
              </a:rPr>
              <a:t>by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b="1" i="1" dirty="0">
                <a:solidFill>
                  <a:srgbClr val="002060"/>
                </a:solidFill>
              </a:rPr>
              <a:t>adapting quickly </a:t>
            </a:r>
            <a:r>
              <a:rPr lang="en-GB" sz="1400" dirty="0">
                <a:solidFill>
                  <a:srgbClr val="002060"/>
                </a:solidFill>
              </a:rPr>
              <a:t>to transformations </a:t>
            </a:r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07AFBB27-5AD3-4E61-BBC8-308B3F301E17}"/>
              </a:ext>
            </a:extLst>
          </p:cNvPr>
          <p:cNvSpPr/>
          <p:nvPr/>
        </p:nvSpPr>
        <p:spPr>
          <a:xfrm>
            <a:off x="251520" y="3969060"/>
            <a:ext cx="3276363" cy="1620180"/>
          </a:xfrm>
          <a:prstGeom prst="folded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i="1" dirty="0">
              <a:solidFill>
                <a:srgbClr val="002060"/>
              </a:solidFill>
            </a:endParaRPr>
          </a:p>
          <a:p>
            <a:pPr algn="ctr"/>
            <a:r>
              <a:rPr lang="en-GB" b="1" i="1" dirty="0">
                <a:solidFill>
                  <a:srgbClr val="002060"/>
                </a:solidFill>
              </a:rPr>
              <a:t>Process Excellence</a:t>
            </a:r>
            <a:r>
              <a:rPr lang="en-GB" sz="1400" b="1" i="1" dirty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is more than process  efficiency: it starts from Clients needs, to redesign processes </a:t>
            </a:r>
            <a:r>
              <a:rPr lang="en-GB" sz="1400" b="1" dirty="0">
                <a:solidFill>
                  <a:srgbClr val="002060"/>
                </a:solidFill>
              </a:rPr>
              <a:t>and</a:t>
            </a:r>
            <a:r>
              <a:rPr lang="en-GB" sz="1400" dirty="0">
                <a:solidFill>
                  <a:srgbClr val="002060"/>
                </a:solidFill>
              </a:rPr>
              <a:t> to enhance products and services offering</a:t>
            </a:r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CB34E7AB-915D-4212-BDCD-E3D89AAEE396}"/>
              </a:ext>
            </a:extLst>
          </p:cNvPr>
          <p:cNvSpPr/>
          <p:nvPr/>
        </p:nvSpPr>
        <p:spPr>
          <a:xfrm>
            <a:off x="3689456" y="1258154"/>
            <a:ext cx="4716524" cy="1081009"/>
          </a:xfrm>
          <a:prstGeom prst="folded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002060"/>
              </a:solidFill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Monte </a:t>
            </a:r>
            <a:r>
              <a:rPr lang="en-GB" sz="1400" dirty="0" err="1">
                <a:solidFill>
                  <a:srgbClr val="002060"/>
                </a:solidFill>
              </a:rPr>
              <a:t>Titoli</a:t>
            </a:r>
            <a:r>
              <a:rPr lang="en-GB" sz="1400" dirty="0">
                <a:solidFill>
                  <a:srgbClr val="002060"/>
                </a:solidFill>
              </a:rPr>
              <a:t>, thanks to data analytics, intends to “transform numbers in precious information” to improve  </a:t>
            </a:r>
            <a:r>
              <a:rPr lang="en-GB" b="1" i="1" dirty="0">
                <a:solidFill>
                  <a:srgbClr val="002060"/>
                </a:solidFill>
              </a:rPr>
              <a:t>Clients Experience</a:t>
            </a:r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53414CC7-DF86-410A-8121-BBD5B88582E2}"/>
              </a:ext>
            </a:extLst>
          </p:cNvPr>
          <p:cNvSpPr/>
          <p:nvPr/>
        </p:nvSpPr>
        <p:spPr>
          <a:xfrm>
            <a:off x="3851920" y="5319394"/>
            <a:ext cx="5004555" cy="792452"/>
          </a:xfrm>
          <a:prstGeom prst="folded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i="1" dirty="0">
              <a:solidFill>
                <a:srgbClr val="002060"/>
              </a:solidFill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</a:rPr>
              <a:t>Process Excellence is a mix of </a:t>
            </a:r>
            <a:r>
              <a:rPr lang="en-GB" b="1" i="1" dirty="0">
                <a:solidFill>
                  <a:srgbClr val="002060"/>
                </a:solidFill>
              </a:rPr>
              <a:t>rationalization, automation, satisfaction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508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24E6C-6AE8-481F-84FD-FEAE1425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16202C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srgbClr val="16202C"/>
                </a:solidFill>
              </a:rPr>
              <a:pPr/>
              <a:t>3</a:t>
            </a:fld>
            <a:endParaRPr lang="en-GB" dirty="0">
              <a:solidFill>
                <a:srgbClr val="16202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11A49A-4E00-4F4D-9D33-258057DF604E}"/>
              </a:ext>
            </a:extLst>
          </p:cNvPr>
          <p:cNvSpPr/>
          <p:nvPr/>
        </p:nvSpPr>
        <p:spPr>
          <a:xfrm>
            <a:off x="683568" y="4149080"/>
            <a:ext cx="7776864" cy="185941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4C41A16-BC08-4095-8058-914736F4474A}"/>
              </a:ext>
            </a:extLst>
          </p:cNvPr>
          <p:cNvSpPr/>
          <p:nvPr/>
        </p:nvSpPr>
        <p:spPr>
          <a:xfrm rot="5400000">
            <a:off x="4301970" y="4923166"/>
            <a:ext cx="684076" cy="28803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FC752E-FBCC-493F-ABA9-A738CCB0DDA0}"/>
              </a:ext>
            </a:extLst>
          </p:cNvPr>
          <p:cNvGrpSpPr/>
          <p:nvPr/>
        </p:nvGrpSpPr>
        <p:grpSpPr>
          <a:xfrm>
            <a:off x="1835696" y="1509393"/>
            <a:ext cx="5672344" cy="1854924"/>
            <a:chOff x="539999" y="2930170"/>
            <a:chExt cx="5672344" cy="18549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A1026D-7B45-461E-8478-16BEBD662C69}"/>
                </a:ext>
              </a:extLst>
            </p:cNvPr>
            <p:cNvSpPr/>
            <p:nvPr/>
          </p:nvSpPr>
          <p:spPr>
            <a:xfrm>
              <a:off x="539999" y="3203753"/>
              <a:ext cx="2663849" cy="158134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097788-668B-4994-B7A9-F0CCF8DFFBA4}"/>
                </a:ext>
              </a:extLst>
            </p:cNvPr>
            <p:cNvSpPr/>
            <p:nvPr/>
          </p:nvSpPr>
          <p:spPr>
            <a:xfrm>
              <a:off x="581536" y="3571635"/>
              <a:ext cx="258077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dirty="0">
                  <a:solidFill>
                    <a:srgbClr val="002060"/>
                  </a:solidFill>
                </a:rPr>
                <a:t>AGILITY is the ability to change rapidly to remain competitive and create long term value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B0D4AD-378D-4EB5-921B-B1D6986264DD}"/>
                </a:ext>
              </a:extLst>
            </p:cNvPr>
            <p:cNvSpPr/>
            <p:nvPr/>
          </p:nvSpPr>
          <p:spPr>
            <a:xfrm>
              <a:off x="1010105" y="2930170"/>
              <a:ext cx="172363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1"/>
                  </a:solidFill>
                </a:rPr>
                <a:t>Agility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CBD5BD-7935-41C1-9F1B-F726314792A1}"/>
                </a:ext>
              </a:extLst>
            </p:cNvPr>
            <p:cNvSpPr/>
            <p:nvPr/>
          </p:nvSpPr>
          <p:spPr>
            <a:xfrm>
              <a:off x="3548494" y="3203753"/>
              <a:ext cx="2663849" cy="158134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6D2A77-0275-43F4-A3CE-4A99E80FCF7D}"/>
                </a:ext>
              </a:extLst>
            </p:cNvPr>
            <p:cNvSpPr/>
            <p:nvPr/>
          </p:nvSpPr>
          <p:spPr>
            <a:xfrm>
              <a:off x="4018600" y="2930170"/>
              <a:ext cx="172363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accent1"/>
                  </a:solidFill>
                </a:rPr>
                <a:t>Growth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3A309D-8F41-4F6B-9433-3526E207CB94}"/>
                </a:ext>
              </a:extLst>
            </p:cNvPr>
            <p:cNvSpPr/>
            <p:nvPr/>
          </p:nvSpPr>
          <p:spPr>
            <a:xfrm>
              <a:off x="3590031" y="3607057"/>
              <a:ext cx="258077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Accelerate business development and international client expansion</a:t>
              </a:r>
              <a:endParaRPr lang="it-IT" sz="1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F85103B-7768-49D2-BEE4-869CB7EECE50}"/>
              </a:ext>
            </a:extLst>
          </p:cNvPr>
          <p:cNvSpPr/>
          <p:nvPr/>
        </p:nvSpPr>
        <p:spPr>
          <a:xfrm>
            <a:off x="5075672" y="4473116"/>
            <a:ext cx="3024720" cy="11521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i="1" dirty="0">
                <a:solidFill>
                  <a:schemeClr val="tx1"/>
                </a:solidFill>
              </a:rPr>
              <a:t>Enabling Pillars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A4B6C7-5C8A-4D92-8D3E-62A42174990D}"/>
              </a:ext>
            </a:extLst>
          </p:cNvPr>
          <p:cNvSpPr/>
          <p:nvPr/>
        </p:nvSpPr>
        <p:spPr>
          <a:xfrm>
            <a:off x="1115616" y="4473116"/>
            <a:ext cx="3024720" cy="11521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i="1" dirty="0">
                <a:solidFill>
                  <a:schemeClr val="tx1"/>
                </a:solidFill>
              </a:rPr>
              <a:t>Core Pillars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7AFE3A-0E75-4135-944A-B3B24EB45EF9}"/>
              </a:ext>
            </a:extLst>
          </p:cNvPr>
          <p:cNvSpPr/>
          <p:nvPr/>
        </p:nvSpPr>
        <p:spPr>
          <a:xfrm>
            <a:off x="6615465" y="4838362"/>
            <a:ext cx="1361663" cy="62486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Enabling Technology Simplification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7290C8-6356-49B7-819D-5FBF2B6FADC3}"/>
              </a:ext>
            </a:extLst>
          </p:cNvPr>
          <p:cNvSpPr/>
          <p:nvPr/>
        </p:nvSpPr>
        <p:spPr>
          <a:xfrm>
            <a:off x="5170261" y="4838363"/>
            <a:ext cx="1361663" cy="62486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Digital Transformation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629B7D-1D71-448E-AE38-9144E600D5A3}"/>
              </a:ext>
            </a:extLst>
          </p:cNvPr>
          <p:cNvSpPr/>
          <p:nvPr/>
        </p:nvSpPr>
        <p:spPr>
          <a:xfrm>
            <a:off x="1210205" y="4838363"/>
            <a:ext cx="1361663" cy="62486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Exceptional Client Experience 2.0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B11753-F90C-4206-B98C-8A30B2EE26B2}"/>
              </a:ext>
            </a:extLst>
          </p:cNvPr>
          <p:cNvSpPr/>
          <p:nvPr/>
        </p:nvSpPr>
        <p:spPr>
          <a:xfrm>
            <a:off x="2655409" y="4838362"/>
            <a:ext cx="1361663" cy="62486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Process</a:t>
            </a:r>
          </a:p>
          <a:p>
            <a:pPr algn="ctr"/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Excellence</a:t>
            </a:r>
          </a:p>
          <a:p>
            <a:pPr algn="ctr"/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(Agile &amp; Simple)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0055E33-818E-461A-828E-576670FC1341}"/>
              </a:ext>
            </a:extLst>
          </p:cNvPr>
          <p:cNvSpPr/>
          <p:nvPr/>
        </p:nvSpPr>
        <p:spPr>
          <a:xfrm rot="10800000">
            <a:off x="2771801" y="3573016"/>
            <a:ext cx="3876515" cy="4163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0123C2-E3CF-48DE-9280-A498F75B9E16}"/>
              </a:ext>
            </a:extLst>
          </p:cNvPr>
          <p:cNvSpPr/>
          <p:nvPr/>
        </p:nvSpPr>
        <p:spPr>
          <a:xfrm>
            <a:off x="7164288" y="2924944"/>
            <a:ext cx="1795159" cy="7679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GB" sz="1200" dirty="0">
                <a:solidFill>
                  <a:srgbClr val="002060"/>
                </a:solidFill>
              </a:rPr>
              <a:t>Reinvest savings into </a:t>
            </a:r>
            <a:r>
              <a:rPr lang="en-GB" sz="1200" b="1" dirty="0">
                <a:solidFill>
                  <a:srgbClr val="002060"/>
                </a:solidFill>
              </a:rPr>
              <a:t>GROWTH</a:t>
            </a:r>
            <a:r>
              <a:rPr lang="en-GB" sz="1200" dirty="0">
                <a:solidFill>
                  <a:srgbClr val="002060"/>
                </a:solidFill>
              </a:rPr>
              <a:t> initiatives that improve competitiveness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90E66B-1301-49B0-9477-2071C184E5A4}"/>
              </a:ext>
            </a:extLst>
          </p:cNvPr>
          <p:cNvSpPr/>
          <p:nvPr/>
        </p:nvSpPr>
        <p:spPr>
          <a:xfrm>
            <a:off x="400577" y="1436944"/>
            <a:ext cx="1795159" cy="7679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GB" sz="1200" dirty="0">
                <a:solidFill>
                  <a:srgbClr val="002060"/>
                </a:solidFill>
              </a:rPr>
              <a:t>Create </a:t>
            </a:r>
            <a:r>
              <a:rPr lang="en-US" sz="1200" dirty="0">
                <a:solidFill>
                  <a:srgbClr val="002060"/>
                </a:solidFill>
              </a:rPr>
              <a:t>an </a:t>
            </a:r>
            <a:r>
              <a:rPr lang="en-US" sz="1200" b="1" dirty="0">
                <a:solidFill>
                  <a:srgbClr val="002060"/>
                </a:solidFill>
              </a:rPr>
              <a:t>AGILE</a:t>
            </a:r>
            <a:r>
              <a:rPr lang="en-US" sz="1200" dirty="0">
                <a:solidFill>
                  <a:srgbClr val="002060"/>
                </a:solidFill>
              </a:rPr>
              <a:t> operating model that fosters </a:t>
            </a:r>
            <a:r>
              <a:rPr lang="en-GB" sz="1200" dirty="0">
                <a:solidFill>
                  <a:srgbClr val="002060"/>
                </a:solidFill>
              </a:rPr>
              <a:t>Growth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449D17D-95EF-4541-8375-6D1BDB7B75D2}"/>
              </a:ext>
            </a:extLst>
          </p:cNvPr>
          <p:cNvSpPr txBox="1">
            <a:spLocks/>
          </p:cNvSpPr>
          <p:nvPr/>
        </p:nvSpPr>
        <p:spPr>
          <a:xfrm>
            <a:off x="180000" y="729965"/>
            <a:ext cx="6552240" cy="358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835"/>
              </a:spcAft>
              <a:buFontTx/>
              <a:buNone/>
              <a:defRPr lang="it-IT" sz="2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—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rabi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lphaL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Agility &amp; Growth Programme</a:t>
            </a:r>
          </a:p>
        </p:txBody>
      </p:sp>
    </p:spTree>
    <p:extLst>
      <p:ext uri="{BB962C8B-B14F-4D97-AF65-F5344CB8AC3E}">
        <p14:creationId xmlns:p14="http://schemas.microsoft.com/office/powerpoint/2010/main" val="415809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24E6C-6AE8-481F-84FD-FEAE1425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16202C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srgbClr val="16202C"/>
                </a:solidFill>
              </a:rPr>
              <a:pPr/>
              <a:t>4</a:t>
            </a:fld>
            <a:endParaRPr lang="en-GB" dirty="0">
              <a:solidFill>
                <a:srgbClr val="16202C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922871-BB75-422E-9B6C-8EEB5932E8EB}"/>
              </a:ext>
            </a:extLst>
          </p:cNvPr>
          <p:cNvSpPr/>
          <p:nvPr/>
        </p:nvSpPr>
        <p:spPr>
          <a:xfrm>
            <a:off x="6397387" y="5121188"/>
            <a:ext cx="2099049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99A900-3DC0-4E90-824C-6B9B5460EDA1}"/>
              </a:ext>
            </a:extLst>
          </p:cNvPr>
          <p:cNvSpPr/>
          <p:nvPr/>
        </p:nvSpPr>
        <p:spPr>
          <a:xfrm>
            <a:off x="3455876" y="5121188"/>
            <a:ext cx="2099049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771855-01F1-47D1-9EE2-E8A04B4A97FC}"/>
              </a:ext>
            </a:extLst>
          </p:cNvPr>
          <p:cNvSpPr/>
          <p:nvPr/>
        </p:nvSpPr>
        <p:spPr>
          <a:xfrm>
            <a:off x="575556" y="5121188"/>
            <a:ext cx="2099049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04FE4-0A5E-4CF1-AA25-C549248869ED}"/>
              </a:ext>
            </a:extLst>
          </p:cNvPr>
          <p:cNvSpPr/>
          <p:nvPr/>
        </p:nvSpPr>
        <p:spPr>
          <a:xfrm>
            <a:off x="287524" y="2229473"/>
            <a:ext cx="1240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010DB-838E-43A8-9021-62B25ED64CA3}"/>
              </a:ext>
            </a:extLst>
          </p:cNvPr>
          <p:cNvSpPr/>
          <p:nvPr/>
        </p:nvSpPr>
        <p:spPr>
          <a:xfrm>
            <a:off x="287524" y="2924944"/>
            <a:ext cx="27194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500" dirty="0">
                <a:solidFill>
                  <a:srgbClr val="002060"/>
                </a:solidFill>
              </a:rPr>
              <a:t>Manage data analytics aimed to </a:t>
            </a:r>
            <a:r>
              <a:rPr lang="en-GB" sz="1500" b="1" dirty="0">
                <a:solidFill>
                  <a:srgbClr val="002060"/>
                </a:solidFill>
              </a:rPr>
              <a:t>facilitate data comprehension </a:t>
            </a:r>
            <a:r>
              <a:rPr lang="en-GB" sz="1500" dirty="0">
                <a:solidFill>
                  <a:srgbClr val="002060"/>
                </a:solidFill>
              </a:rPr>
              <a:t>to the internal Data Owner and  educate internal people to figure out</a:t>
            </a:r>
            <a:r>
              <a:rPr lang="en-GB" sz="1500" b="1" dirty="0">
                <a:solidFill>
                  <a:srgbClr val="002060"/>
                </a:solidFill>
              </a:rPr>
              <a:t> business trends.</a:t>
            </a:r>
            <a:r>
              <a:rPr lang="en-GB" sz="1500" dirty="0">
                <a:solidFill>
                  <a:srgbClr val="002060"/>
                </a:solidFill>
              </a:rPr>
              <a:t> </a:t>
            </a:r>
            <a:endParaRPr lang="en-GB" sz="1500" b="1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129827-2C49-4270-B1F7-CD5326E9ADA4}"/>
              </a:ext>
            </a:extLst>
          </p:cNvPr>
          <p:cNvSpPr/>
          <p:nvPr/>
        </p:nvSpPr>
        <p:spPr>
          <a:xfrm>
            <a:off x="3182654" y="2229473"/>
            <a:ext cx="1240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C5C3A5-D977-423B-85B4-1C285DC548E6}"/>
              </a:ext>
            </a:extLst>
          </p:cNvPr>
          <p:cNvSpPr/>
          <p:nvPr/>
        </p:nvSpPr>
        <p:spPr>
          <a:xfrm>
            <a:off x="3182654" y="2924944"/>
            <a:ext cx="27935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500" dirty="0">
                <a:solidFill>
                  <a:srgbClr val="002060"/>
                </a:solidFill>
              </a:rPr>
              <a:t>Analyse data in order to </a:t>
            </a:r>
            <a:r>
              <a:rPr lang="en-GB" sz="1500" b="1" dirty="0">
                <a:solidFill>
                  <a:srgbClr val="002060"/>
                </a:solidFill>
              </a:rPr>
              <a:t>monitor customers behaviours </a:t>
            </a:r>
            <a:r>
              <a:rPr lang="en-GB" sz="1500" dirty="0">
                <a:solidFill>
                  <a:srgbClr val="002060"/>
                </a:solidFill>
              </a:rPr>
              <a:t>and to leverage data to </a:t>
            </a:r>
            <a:r>
              <a:rPr lang="en-GB" sz="1500" b="1" dirty="0">
                <a:solidFill>
                  <a:srgbClr val="002060"/>
                </a:solidFill>
              </a:rPr>
              <a:t>generate new services/products </a:t>
            </a:r>
            <a:r>
              <a:rPr lang="en-GB" sz="1500" dirty="0">
                <a:solidFill>
                  <a:srgbClr val="002060"/>
                </a:solidFill>
              </a:rPr>
              <a:t>to foresee and satisfy </a:t>
            </a:r>
            <a:r>
              <a:rPr lang="en-GB" sz="1500" b="1" dirty="0">
                <a:solidFill>
                  <a:srgbClr val="002060"/>
                </a:solidFill>
              </a:rPr>
              <a:t>customers needs.</a:t>
            </a:r>
            <a:endParaRPr lang="en-GB" sz="15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3745CF-CBA6-4633-85B2-CBA3C6FD17A1}"/>
              </a:ext>
            </a:extLst>
          </p:cNvPr>
          <p:cNvSpPr/>
          <p:nvPr/>
        </p:nvSpPr>
        <p:spPr>
          <a:xfrm>
            <a:off x="6048164" y="2229473"/>
            <a:ext cx="1240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3.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107192-D3C2-4BF2-B7AA-B1CD9E5C6E02}"/>
              </a:ext>
            </a:extLst>
          </p:cNvPr>
          <p:cNvCxnSpPr>
            <a:cxnSpLocks/>
          </p:cNvCxnSpPr>
          <p:nvPr/>
        </p:nvCxnSpPr>
        <p:spPr>
          <a:xfrm>
            <a:off x="6048164" y="2303895"/>
            <a:ext cx="0" cy="2329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CFF9FC0-7DF2-4327-AFC3-6AD6E2573C31}"/>
              </a:ext>
            </a:extLst>
          </p:cNvPr>
          <p:cNvSpPr/>
          <p:nvPr/>
        </p:nvSpPr>
        <p:spPr>
          <a:xfrm>
            <a:off x="6161860" y="2924944"/>
            <a:ext cx="26226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500" dirty="0">
                <a:solidFill>
                  <a:srgbClr val="002060"/>
                </a:solidFill>
              </a:rPr>
              <a:t>Leverage data and massive process elaboration to </a:t>
            </a:r>
            <a:r>
              <a:rPr lang="en-GB" sz="1500" b="1" dirty="0">
                <a:solidFill>
                  <a:srgbClr val="002060"/>
                </a:solidFill>
              </a:rPr>
              <a:t>forecast future trends</a:t>
            </a:r>
            <a:r>
              <a:rPr lang="en-GB" sz="1500" dirty="0">
                <a:solidFill>
                  <a:srgbClr val="002060"/>
                </a:solidFill>
              </a:rPr>
              <a:t> with the objective to </a:t>
            </a:r>
            <a:r>
              <a:rPr lang="en-GB" sz="1500" b="1" dirty="0">
                <a:solidFill>
                  <a:srgbClr val="002060"/>
                </a:solidFill>
              </a:rPr>
              <a:t>identify strategic solutions </a:t>
            </a:r>
            <a:r>
              <a:rPr lang="en-GB" sz="1500" dirty="0">
                <a:solidFill>
                  <a:srgbClr val="002060"/>
                </a:solidFill>
              </a:rPr>
              <a:t>to </a:t>
            </a:r>
            <a:r>
              <a:rPr lang="en-GB" sz="1500" b="1" dirty="0">
                <a:solidFill>
                  <a:srgbClr val="002060"/>
                </a:solidFill>
              </a:rPr>
              <a:t>drive decisions</a:t>
            </a:r>
            <a:r>
              <a:rPr lang="en-GB" sz="15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FC7852-F9AB-44A2-9A7C-953F7B930F96}"/>
              </a:ext>
            </a:extLst>
          </p:cNvPr>
          <p:cNvSpPr/>
          <p:nvPr/>
        </p:nvSpPr>
        <p:spPr>
          <a:xfrm>
            <a:off x="592446" y="2348880"/>
            <a:ext cx="27194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002060"/>
                </a:solidFill>
              </a:rPr>
              <a:t>ADVANCED REPORTING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ADB578-332A-4342-B4EE-A4F33747EB03}"/>
              </a:ext>
            </a:extLst>
          </p:cNvPr>
          <p:cNvSpPr/>
          <p:nvPr/>
        </p:nvSpPr>
        <p:spPr>
          <a:xfrm>
            <a:off x="3472766" y="2348880"/>
            <a:ext cx="27194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002060"/>
                </a:solidFill>
              </a:rPr>
              <a:t>PREDICTIVE ANALYSIS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E95515-8336-4239-96E9-9A56B5F12001}"/>
              </a:ext>
            </a:extLst>
          </p:cNvPr>
          <p:cNvSpPr/>
          <p:nvPr/>
        </p:nvSpPr>
        <p:spPr>
          <a:xfrm>
            <a:off x="6336196" y="2348880"/>
            <a:ext cx="2508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002060"/>
                </a:solidFill>
              </a:rPr>
              <a:t>PRESCRIPTIVE ANALYSIS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377F19-3478-4EB5-9595-CABE42B2E301}"/>
              </a:ext>
            </a:extLst>
          </p:cNvPr>
          <p:cNvCxnSpPr>
            <a:cxnSpLocks/>
          </p:cNvCxnSpPr>
          <p:nvPr/>
        </p:nvCxnSpPr>
        <p:spPr>
          <a:xfrm>
            <a:off x="287524" y="2303895"/>
            <a:ext cx="12160" cy="2329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D37309-5475-4C88-A625-93646232D827}"/>
              </a:ext>
            </a:extLst>
          </p:cNvPr>
          <p:cNvCxnSpPr>
            <a:cxnSpLocks/>
          </p:cNvCxnSpPr>
          <p:nvPr/>
        </p:nvCxnSpPr>
        <p:spPr>
          <a:xfrm>
            <a:off x="3167844" y="2303895"/>
            <a:ext cx="14810" cy="2329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DB64079-8866-4D7C-94F4-65F23FA6E576}"/>
              </a:ext>
            </a:extLst>
          </p:cNvPr>
          <p:cNvSpPr/>
          <p:nvPr/>
        </p:nvSpPr>
        <p:spPr>
          <a:xfrm rot="10800000">
            <a:off x="550508" y="4689140"/>
            <a:ext cx="2185288" cy="21602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10C5C5DB-8C10-4F77-9A56-32BE8E3E72B9}"/>
              </a:ext>
            </a:extLst>
          </p:cNvPr>
          <p:cNvSpPr/>
          <p:nvPr/>
        </p:nvSpPr>
        <p:spPr>
          <a:xfrm rot="10800000">
            <a:off x="3455877" y="4689140"/>
            <a:ext cx="2185288" cy="21602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E26A34E-628D-4900-BA3B-1EA49DDB8950}"/>
              </a:ext>
            </a:extLst>
          </p:cNvPr>
          <p:cNvSpPr/>
          <p:nvPr/>
        </p:nvSpPr>
        <p:spPr>
          <a:xfrm rot="10800000">
            <a:off x="6336197" y="4689140"/>
            <a:ext cx="2185288" cy="21602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4E3447-8C02-42BD-B7F7-B872DF557445}"/>
              </a:ext>
            </a:extLst>
          </p:cNvPr>
          <p:cNvSpPr/>
          <p:nvPr/>
        </p:nvSpPr>
        <p:spPr>
          <a:xfrm>
            <a:off x="268410" y="5265204"/>
            <a:ext cx="27194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</a:rPr>
              <a:t>OPERATIONAL </a:t>
            </a:r>
          </a:p>
          <a:p>
            <a:pPr algn="ctr"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</a:rPr>
              <a:t>EXPERIENCE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29B3F5-6BA3-4DFC-92C5-311A180F8710}"/>
              </a:ext>
            </a:extLst>
          </p:cNvPr>
          <p:cNvSpPr/>
          <p:nvPr/>
        </p:nvSpPr>
        <p:spPr>
          <a:xfrm>
            <a:off x="3148730" y="5265204"/>
            <a:ext cx="27194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</a:rPr>
              <a:t>CUSTOMER </a:t>
            </a:r>
          </a:p>
          <a:p>
            <a:pPr algn="ctr"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</a:rPr>
              <a:t>EXPERIENCE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CE813E-602F-4DE6-BD21-959D6B084FBD}"/>
              </a:ext>
            </a:extLst>
          </p:cNvPr>
          <p:cNvSpPr/>
          <p:nvPr/>
        </p:nvSpPr>
        <p:spPr>
          <a:xfrm>
            <a:off x="3248445" y="1700808"/>
            <a:ext cx="4131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chemeClr val="bg1"/>
                </a:solidFill>
              </a:rPr>
              <a:t>DATA ANALYTICS JOURNEY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2B701D-F759-4CF4-9B22-03300EB1FCD5}"/>
              </a:ext>
            </a:extLst>
          </p:cNvPr>
          <p:cNvSpPr/>
          <p:nvPr/>
        </p:nvSpPr>
        <p:spPr>
          <a:xfrm>
            <a:off x="6137062" y="5301208"/>
            <a:ext cx="27194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</a:rPr>
              <a:t>DECISION MAKING </a:t>
            </a:r>
          </a:p>
          <a:p>
            <a:pPr algn="ctr"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25" name="Right Arrow 1">
            <a:extLst>
              <a:ext uri="{FF2B5EF4-FFF2-40B4-BE49-F238E27FC236}">
                <a16:creationId xmlns:a16="http://schemas.microsoft.com/office/drawing/2014/main" id="{E742DD36-D81E-4B88-A5C1-6B45FF66F48D}"/>
              </a:ext>
            </a:extLst>
          </p:cNvPr>
          <p:cNvSpPr/>
          <p:nvPr/>
        </p:nvSpPr>
        <p:spPr>
          <a:xfrm>
            <a:off x="431540" y="1254814"/>
            <a:ext cx="8327434" cy="95005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64BAD3-55ED-4BD0-917F-1E402333444B}"/>
              </a:ext>
            </a:extLst>
          </p:cNvPr>
          <p:cNvSpPr/>
          <p:nvPr/>
        </p:nvSpPr>
        <p:spPr>
          <a:xfrm>
            <a:off x="3114939" y="1556792"/>
            <a:ext cx="4131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DATA ANALYTICS JOURNEY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F839947-B9FE-4165-9F66-14CFE08AF92A}"/>
              </a:ext>
            </a:extLst>
          </p:cNvPr>
          <p:cNvSpPr txBox="1">
            <a:spLocks/>
          </p:cNvSpPr>
          <p:nvPr/>
        </p:nvSpPr>
        <p:spPr>
          <a:xfrm>
            <a:off x="180000" y="729965"/>
            <a:ext cx="6552240" cy="358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835"/>
              </a:spcAft>
              <a:buFontTx/>
              <a:buNone/>
              <a:defRPr lang="it-IT" sz="2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—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rabi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lphaL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Data Analytics: a long Journey … </a:t>
            </a:r>
          </a:p>
        </p:txBody>
      </p:sp>
    </p:spTree>
    <p:extLst>
      <p:ext uri="{BB962C8B-B14F-4D97-AF65-F5344CB8AC3E}">
        <p14:creationId xmlns:p14="http://schemas.microsoft.com/office/powerpoint/2010/main" val="140928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24E6C-6AE8-481F-84FD-FEAE1425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16202C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srgbClr val="16202C"/>
                </a:solidFill>
              </a:rPr>
              <a:pPr/>
              <a:t>5</a:t>
            </a:fld>
            <a:endParaRPr lang="en-GB" dirty="0">
              <a:solidFill>
                <a:srgbClr val="16202C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EBC717-C018-40A4-ACA0-A7158375D5BA}"/>
              </a:ext>
            </a:extLst>
          </p:cNvPr>
          <p:cNvSpPr/>
          <p:nvPr/>
        </p:nvSpPr>
        <p:spPr>
          <a:xfrm>
            <a:off x="6505400" y="4635780"/>
            <a:ext cx="2099049" cy="10614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69FD8C-0623-4828-8EDB-9663AC2D80FC}"/>
              </a:ext>
            </a:extLst>
          </p:cNvPr>
          <p:cNvSpPr/>
          <p:nvPr/>
        </p:nvSpPr>
        <p:spPr>
          <a:xfrm>
            <a:off x="3563888" y="4635779"/>
            <a:ext cx="2099049" cy="1061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8B8992-5AA8-4717-926E-663E41BB24EF}"/>
              </a:ext>
            </a:extLst>
          </p:cNvPr>
          <p:cNvSpPr/>
          <p:nvPr/>
        </p:nvSpPr>
        <p:spPr>
          <a:xfrm>
            <a:off x="683568" y="4635779"/>
            <a:ext cx="2099049" cy="10614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69E75-060D-4BE6-ADA1-99DBC371D6C3}"/>
              </a:ext>
            </a:extLst>
          </p:cNvPr>
          <p:cNvGrpSpPr/>
          <p:nvPr/>
        </p:nvGrpSpPr>
        <p:grpSpPr>
          <a:xfrm>
            <a:off x="6156177" y="1614521"/>
            <a:ext cx="2796152" cy="2350134"/>
            <a:chOff x="6669191" y="2229474"/>
            <a:chExt cx="3029165" cy="25459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8AE6EE-C5B5-4AA6-8BAF-84A8EB0C5A2F}"/>
                </a:ext>
              </a:extLst>
            </p:cNvPr>
            <p:cNvSpPr/>
            <p:nvPr/>
          </p:nvSpPr>
          <p:spPr>
            <a:xfrm>
              <a:off x="6669191" y="2229474"/>
              <a:ext cx="1344125" cy="469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215" b="1" dirty="0">
                  <a:solidFill>
                    <a:schemeClr val="accent1"/>
                  </a:solidFill>
                </a:rPr>
                <a:t>3.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010EB9-49DF-43CE-852F-858179B7D4CA}"/>
                </a:ext>
              </a:extLst>
            </p:cNvPr>
            <p:cNvCxnSpPr>
              <a:cxnSpLocks/>
            </p:cNvCxnSpPr>
            <p:nvPr/>
          </p:nvCxnSpPr>
          <p:spPr>
            <a:xfrm>
              <a:off x="6669191" y="2303896"/>
              <a:ext cx="0" cy="247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AC67D5-686B-4F2D-A7B3-C4B537779670}"/>
                </a:ext>
              </a:extLst>
            </p:cNvPr>
            <p:cNvSpPr/>
            <p:nvPr/>
          </p:nvSpPr>
          <p:spPr>
            <a:xfrm>
              <a:off x="6792362" y="2877739"/>
              <a:ext cx="2841158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554"/>
                </a:spcAft>
              </a:pPr>
              <a:r>
                <a:rPr lang="en-GB" sz="1500" dirty="0">
                  <a:solidFill>
                    <a:srgbClr val="002060"/>
                  </a:solidFill>
                </a:rPr>
                <a:t>Leverage </a:t>
              </a:r>
              <a:r>
                <a:rPr lang="en-GB" sz="1500" b="1" dirty="0">
                  <a:solidFill>
                    <a:srgbClr val="002060"/>
                  </a:solidFill>
                </a:rPr>
                <a:t>Cloud</a:t>
              </a:r>
              <a:r>
                <a:rPr lang="en-GB" sz="1500" dirty="0">
                  <a:solidFill>
                    <a:srgbClr val="002060"/>
                  </a:solidFill>
                </a:rPr>
                <a:t> opportunity as enabler to implement a data lake architecture and to take advantage of products and services, available in the marketplace.</a:t>
              </a:r>
              <a:endParaRPr lang="en-GB" sz="15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F0D61E-FA8C-465F-BF8F-7443DEAE505F}"/>
                </a:ext>
              </a:extLst>
            </p:cNvPr>
            <p:cNvSpPr/>
            <p:nvPr/>
          </p:nvSpPr>
          <p:spPr>
            <a:xfrm>
              <a:off x="6981226" y="2283947"/>
              <a:ext cx="27171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554"/>
                </a:spcAft>
              </a:pPr>
              <a:r>
                <a:rPr lang="it-IT" b="1" dirty="0">
                  <a:solidFill>
                    <a:srgbClr val="002060"/>
                  </a:solidFill>
                </a:rPr>
                <a:t>TECNOLOGY</a:t>
              </a:r>
              <a:endParaRPr lang="en-GB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F4D986-4E46-44B0-BD9F-C0FBA7986A86}"/>
              </a:ext>
            </a:extLst>
          </p:cNvPr>
          <p:cNvGrpSpPr/>
          <p:nvPr/>
        </p:nvGrpSpPr>
        <p:grpSpPr>
          <a:xfrm>
            <a:off x="395536" y="1614521"/>
            <a:ext cx="3024336" cy="2350133"/>
            <a:chOff x="428497" y="2229474"/>
            <a:chExt cx="3276364" cy="25459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CEEF4C-A97D-4D12-A845-1EA3BC2CFF0E}"/>
                </a:ext>
              </a:extLst>
            </p:cNvPr>
            <p:cNvSpPr/>
            <p:nvPr/>
          </p:nvSpPr>
          <p:spPr>
            <a:xfrm>
              <a:off x="758829" y="2283947"/>
              <a:ext cx="29460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554"/>
                </a:spcAft>
              </a:pPr>
              <a:r>
                <a:rPr lang="en-GB" b="1" dirty="0">
                  <a:solidFill>
                    <a:srgbClr val="002060"/>
                  </a:solidFill>
                </a:rPr>
                <a:t>ORGANIZATION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C2B9344-EFD6-4C5D-A932-C13DCF6C1CE6}"/>
                </a:ext>
              </a:extLst>
            </p:cNvPr>
            <p:cNvGrpSpPr/>
            <p:nvPr/>
          </p:nvGrpSpPr>
          <p:grpSpPr>
            <a:xfrm>
              <a:off x="428497" y="2229474"/>
              <a:ext cx="2946032" cy="2545977"/>
              <a:chOff x="428497" y="2229474"/>
              <a:chExt cx="2946032" cy="254597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9A9B95-EC06-4EC3-89A8-D9B05F11BB36}"/>
                  </a:ext>
                </a:extLst>
              </p:cNvPr>
              <p:cNvSpPr/>
              <p:nvPr/>
            </p:nvSpPr>
            <p:spPr>
              <a:xfrm>
                <a:off x="428498" y="2229474"/>
                <a:ext cx="1344125" cy="469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215" b="1" dirty="0">
                    <a:solidFill>
                      <a:schemeClr val="accent1"/>
                    </a:solidFill>
                  </a:rPr>
                  <a:t>1.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52B0B9-A206-48D3-9CBC-9D6F1F27E21D}"/>
                  </a:ext>
                </a:extLst>
              </p:cNvPr>
              <p:cNvSpPr/>
              <p:nvPr/>
            </p:nvSpPr>
            <p:spPr>
              <a:xfrm>
                <a:off x="428497" y="2924945"/>
                <a:ext cx="2946032" cy="1850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554"/>
                  </a:spcAft>
                </a:pPr>
                <a:r>
                  <a:rPr lang="en-GB" sz="1500" dirty="0">
                    <a:solidFill>
                      <a:srgbClr val="002060"/>
                    </a:solidFill>
                  </a:rPr>
                  <a:t>Drive through a business approach in discovering data value and  operational processes, working as a single and unique team: </a:t>
                </a:r>
                <a:r>
                  <a:rPr lang="en-GB" sz="1500" b="1" dirty="0">
                    <a:solidFill>
                      <a:srgbClr val="002060"/>
                    </a:solidFill>
                  </a:rPr>
                  <a:t>many brains in a single head</a:t>
                </a:r>
                <a:r>
                  <a:rPr lang="en-GB" sz="1500" dirty="0">
                    <a:solidFill>
                      <a:srgbClr val="002060"/>
                    </a:solidFill>
                  </a:rPr>
                  <a:t>. </a:t>
                </a:r>
                <a:endParaRPr lang="en-GB" sz="15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7D36CB7-8606-4264-B2EB-D4738B91B126}"/>
                  </a:ext>
                </a:extLst>
              </p:cNvPr>
              <p:cNvCxnSpPr/>
              <p:nvPr/>
            </p:nvCxnSpPr>
            <p:spPr>
              <a:xfrm>
                <a:off x="428497" y="2303896"/>
                <a:ext cx="0" cy="2061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15D552-0805-4FFC-B90F-1846F3DFC143}"/>
              </a:ext>
            </a:extLst>
          </p:cNvPr>
          <p:cNvGrpSpPr/>
          <p:nvPr/>
        </p:nvGrpSpPr>
        <p:grpSpPr>
          <a:xfrm>
            <a:off x="3275856" y="1614521"/>
            <a:ext cx="3024336" cy="2119301"/>
            <a:chOff x="3548844" y="2229474"/>
            <a:chExt cx="3276364" cy="229590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45F946-61E4-4C50-A72E-0311A6A17B6E}"/>
                </a:ext>
              </a:extLst>
            </p:cNvPr>
            <p:cNvSpPr/>
            <p:nvPr/>
          </p:nvSpPr>
          <p:spPr>
            <a:xfrm>
              <a:off x="3879176" y="2283947"/>
              <a:ext cx="29460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554"/>
                </a:spcAft>
              </a:pPr>
              <a:r>
                <a:rPr lang="it-IT" b="1" dirty="0">
                  <a:solidFill>
                    <a:srgbClr val="002060"/>
                  </a:solidFill>
                </a:rPr>
                <a:t>PEOPLE</a:t>
              </a:r>
              <a:r>
                <a:rPr lang="en-GB" b="1" dirty="0">
                  <a:solidFill>
                    <a:srgbClr val="002060"/>
                  </a:solidFill>
                </a:rPr>
                <a:t> 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0DBAA6A-E4B3-47CC-AF63-601AF99BC6A7}"/>
                </a:ext>
              </a:extLst>
            </p:cNvPr>
            <p:cNvGrpSpPr/>
            <p:nvPr/>
          </p:nvGrpSpPr>
          <p:grpSpPr>
            <a:xfrm>
              <a:off x="3548844" y="2229474"/>
              <a:ext cx="3042338" cy="2295909"/>
              <a:chOff x="3548844" y="2229474"/>
              <a:chExt cx="3042338" cy="22959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093D75-C8DD-4CCD-9ADC-0963B4F31AC0}"/>
                  </a:ext>
                </a:extLst>
              </p:cNvPr>
              <p:cNvSpPr/>
              <p:nvPr/>
            </p:nvSpPr>
            <p:spPr>
              <a:xfrm>
                <a:off x="3564889" y="2229474"/>
                <a:ext cx="1344125" cy="469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215" b="1" dirty="0">
                    <a:solidFill>
                      <a:schemeClr val="accent1"/>
                    </a:solidFill>
                  </a:rPr>
                  <a:t>2.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284EFE0-82FF-4FB6-9F84-0A04F04876B2}"/>
                  </a:ext>
                </a:extLst>
              </p:cNvPr>
              <p:cNvSpPr/>
              <p:nvPr/>
            </p:nvSpPr>
            <p:spPr>
              <a:xfrm>
                <a:off x="3564888" y="2924945"/>
                <a:ext cx="3026294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554"/>
                  </a:spcAft>
                </a:pPr>
                <a:r>
                  <a:rPr lang="en-GB" sz="1500" dirty="0">
                    <a:solidFill>
                      <a:srgbClr val="002060"/>
                    </a:solidFill>
                  </a:rPr>
                  <a:t>Foster the exploration of all the potential correlations of data, to encourage </a:t>
                </a:r>
                <a:r>
                  <a:rPr lang="en-GB" sz="1500" b="1" dirty="0">
                    <a:solidFill>
                      <a:srgbClr val="002060"/>
                    </a:solidFill>
                  </a:rPr>
                  <a:t>data analysis</a:t>
                </a:r>
                <a:r>
                  <a:rPr lang="en-GB" sz="1500" dirty="0">
                    <a:solidFill>
                      <a:srgbClr val="002060"/>
                    </a:solidFill>
                  </a:rPr>
                  <a:t> and  facilitate the adoption of predictive modelling tools. 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697600F-D160-4505-B5C3-9E2848AC2387}"/>
                  </a:ext>
                </a:extLst>
              </p:cNvPr>
              <p:cNvCxnSpPr/>
              <p:nvPr/>
            </p:nvCxnSpPr>
            <p:spPr>
              <a:xfrm>
                <a:off x="3548844" y="2303896"/>
                <a:ext cx="0" cy="20612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41ACEDA-159E-4BAF-8369-A54763515CF8}"/>
              </a:ext>
            </a:extLst>
          </p:cNvPr>
          <p:cNvSpPr/>
          <p:nvPr/>
        </p:nvSpPr>
        <p:spPr>
          <a:xfrm rot="10800000">
            <a:off x="633471" y="4201700"/>
            <a:ext cx="2185288" cy="19940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EBB2F929-4C01-4D7E-8C62-98B6ACEE2914}"/>
              </a:ext>
            </a:extLst>
          </p:cNvPr>
          <p:cNvSpPr/>
          <p:nvPr/>
        </p:nvSpPr>
        <p:spPr>
          <a:xfrm rot="10800000">
            <a:off x="3538840" y="4201700"/>
            <a:ext cx="2185288" cy="19940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20DE73-C7B0-42B8-BD82-C55AAD8C8DA9}"/>
              </a:ext>
            </a:extLst>
          </p:cNvPr>
          <p:cNvSpPr/>
          <p:nvPr/>
        </p:nvSpPr>
        <p:spPr>
          <a:xfrm rot="10800000">
            <a:off x="6419160" y="4201700"/>
            <a:ext cx="2185288" cy="19940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A28A83-06AB-4A74-8ABB-D38835615837}"/>
              </a:ext>
            </a:extLst>
          </p:cNvPr>
          <p:cNvSpPr/>
          <p:nvPr/>
        </p:nvSpPr>
        <p:spPr>
          <a:xfrm>
            <a:off x="340418" y="4835188"/>
            <a:ext cx="271941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54"/>
              </a:spcAft>
            </a:pPr>
            <a:r>
              <a:rPr lang="it-IT" sz="1600" b="1" dirty="0">
                <a:solidFill>
                  <a:schemeClr val="bg1"/>
                </a:solidFill>
              </a:rPr>
              <a:t>SINGLE </a:t>
            </a:r>
          </a:p>
          <a:p>
            <a:pPr algn="ctr">
              <a:spcAft>
                <a:spcPts val="554"/>
              </a:spcAft>
            </a:pPr>
            <a:r>
              <a:rPr lang="it-IT" sz="1600" b="1" dirty="0">
                <a:solidFill>
                  <a:schemeClr val="bg1"/>
                </a:solidFill>
              </a:rPr>
              <a:t>TEAM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1881BE-5787-4DF1-A44D-705B118C0C45}"/>
              </a:ext>
            </a:extLst>
          </p:cNvPr>
          <p:cNvSpPr/>
          <p:nvPr/>
        </p:nvSpPr>
        <p:spPr>
          <a:xfrm>
            <a:off x="3256742" y="4835188"/>
            <a:ext cx="271941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54"/>
              </a:spcAft>
            </a:pPr>
            <a:r>
              <a:rPr lang="it-IT" sz="1600" b="1" dirty="0">
                <a:solidFill>
                  <a:schemeClr val="bg1"/>
                </a:solidFill>
              </a:rPr>
              <a:t>COMPETENCE</a:t>
            </a:r>
          </a:p>
          <a:p>
            <a:pPr algn="ctr">
              <a:spcAft>
                <a:spcPts val="554"/>
              </a:spcAft>
            </a:pPr>
            <a:r>
              <a:rPr lang="it-IT" sz="1600" b="1" dirty="0">
                <a:solidFill>
                  <a:schemeClr val="bg1"/>
                </a:solidFill>
              </a:rPr>
              <a:t>CENTRE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AD9C6E-1B65-47F7-8920-C5A48412BDEE}"/>
              </a:ext>
            </a:extLst>
          </p:cNvPr>
          <p:cNvSpPr/>
          <p:nvPr/>
        </p:nvSpPr>
        <p:spPr>
          <a:xfrm>
            <a:off x="6245074" y="4963524"/>
            <a:ext cx="271941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54"/>
              </a:spcAft>
            </a:pPr>
            <a:r>
              <a:rPr lang="it-IT" sz="1600" b="1" dirty="0">
                <a:solidFill>
                  <a:schemeClr val="bg1"/>
                </a:solidFill>
              </a:rPr>
              <a:t>ONE-STOP-SHOP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>
              <a:spcAft>
                <a:spcPts val="554"/>
              </a:spcAft>
            </a:pP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30" name="Graphic 29" descr="Head with Gears">
            <a:extLst>
              <a:ext uri="{FF2B5EF4-FFF2-40B4-BE49-F238E27FC236}">
                <a16:creationId xmlns:a16="http://schemas.microsoft.com/office/drawing/2014/main" id="{A47018A4-7759-42F3-ACE7-AC920E056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104" y="1597370"/>
            <a:ext cx="416292" cy="416292"/>
          </a:xfrm>
          <a:prstGeom prst="rect">
            <a:avLst/>
          </a:prstGeom>
        </p:spPr>
      </p:pic>
      <p:pic>
        <p:nvPicPr>
          <p:cNvPr id="31" name="Graphic 30" descr="Gears">
            <a:extLst>
              <a:ext uri="{FF2B5EF4-FFF2-40B4-BE49-F238E27FC236}">
                <a16:creationId xmlns:a16="http://schemas.microsoft.com/office/drawing/2014/main" id="{4D31BDEA-C277-4C15-8AB0-B9C2379A0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4038" y="1592796"/>
            <a:ext cx="497802" cy="497802"/>
          </a:xfrm>
          <a:prstGeom prst="rect">
            <a:avLst/>
          </a:prstGeom>
        </p:spPr>
      </p:pic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A1B82A8-2952-46B7-A259-E37CBED07AF8}"/>
              </a:ext>
            </a:extLst>
          </p:cNvPr>
          <p:cNvSpPr txBox="1">
            <a:spLocks/>
          </p:cNvSpPr>
          <p:nvPr/>
        </p:nvSpPr>
        <p:spPr>
          <a:xfrm>
            <a:off x="180000" y="729965"/>
            <a:ext cx="6552240" cy="358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835"/>
              </a:spcAft>
              <a:buFontTx/>
              <a:buNone/>
              <a:defRPr lang="it-IT" sz="2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—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rabi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lphaL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Data Analytics: Key Themes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BEBAB03-6311-4C7B-8925-2B2B3BC0193B}"/>
              </a:ext>
            </a:extLst>
          </p:cNvPr>
          <p:cNvCxnSpPr>
            <a:cxnSpLocks/>
          </p:cNvCxnSpPr>
          <p:nvPr/>
        </p:nvCxnSpPr>
        <p:spPr>
          <a:xfrm>
            <a:off x="3275856" y="1687623"/>
            <a:ext cx="0" cy="228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2CC8D40-88FF-4BA5-8CE2-8CA04BBF02A0}"/>
              </a:ext>
            </a:extLst>
          </p:cNvPr>
          <p:cNvCxnSpPr>
            <a:cxnSpLocks/>
          </p:cNvCxnSpPr>
          <p:nvPr/>
        </p:nvCxnSpPr>
        <p:spPr>
          <a:xfrm>
            <a:off x="395536" y="1700808"/>
            <a:ext cx="0" cy="228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 descr="Download from cloud">
            <a:extLst>
              <a:ext uri="{FF2B5EF4-FFF2-40B4-BE49-F238E27FC236}">
                <a16:creationId xmlns:a16="http://schemas.microsoft.com/office/drawing/2014/main" id="{5EA297FC-DE00-471C-9D77-1C3232A182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2400" y="1592796"/>
            <a:ext cx="572783" cy="57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24E6C-6AE8-481F-84FD-FEAE1425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16202C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srgbClr val="16202C"/>
                </a:solidFill>
              </a:rPr>
              <a:pPr/>
              <a:t>6</a:t>
            </a:fld>
            <a:endParaRPr lang="en-GB" dirty="0">
              <a:solidFill>
                <a:srgbClr val="16202C"/>
              </a:solidFill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965DBCD-C607-4476-B8DF-4FDC600564C5}"/>
              </a:ext>
            </a:extLst>
          </p:cNvPr>
          <p:cNvSpPr txBox="1">
            <a:spLocks/>
          </p:cNvSpPr>
          <p:nvPr/>
        </p:nvSpPr>
        <p:spPr>
          <a:xfrm>
            <a:off x="180000" y="729965"/>
            <a:ext cx="6552240" cy="358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835"/>
              </a:spcAft>
              <a:buFontTx/>
              <a:buNone/>
              <a:defRPr lang="it-IT" sz="2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—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rabi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lphaL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Data Analytics: Enterprise Data Governance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A720B4-D6B3-480A-92AC-1A38DE5848EA}"/>
              </a:ext>
            </a:extLst>
          </p:cNvPr>
          <p:cNvGrpSpPr/>
          <p:nvPr/>
        </p:nvGrpSpPr>
        <p:grpSpPr>
          <a:xfrm>
            <a:off x="467544" y="2605844"/>
            <a:ext cx="8021488" cy="3343436"/>
            <a:chOff x="467544" y="2384884"/>
            <a:chExt cx="8021488" cy="3343436"/>
          </a:xfrm>
        </p:grpSpPr>
        <p:sp>
          <p:nvSpPr>
            <p:cNvPr id="5" name="Rettangolo 12">
              <a:extLst>
                <a:ext uri="{FF2B5EF4-FFF2-40B4-BE49-F238E27FC236}">
                  <a16:creationId xmlns:a16="http://schemas.microsoft.com/office/drawing/2014/main" id="{C781A761-A633-49E6-AA41-3E703811C8DD}"/>
                </a:ext>
              </a:extLst>
            </p:cNvPr>
            <p:cNvSpPr/>
            <p:nvPr/>
          </p:nvSpPr>
          <p:spPr>
            <a:xfrm>
              <a:off x="5128828" y="4058580"/>
              <a:ext cx="1295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88E53B-ECA6-42A3-86E9-F247E97526E7}"/>
                </a:ext>
              </a:extLst>
            </p:cNvPr>
            <p:cNvGrpSpPr/>
            <p:nvPr/>
          </p:nvGrpSpPr>
          <p:grpSpPr>
            <a:xfrm>
              <a:off x="467544" y="2384884"/>
              <a:ext cx="8021488" cy="3343436"/>
              <a:chOff x="467544" y="2384884"/>
              <a:chExt cx="8021488" cy="3343436"/>
            </a:xfrm>
          </p:grpSpPr>
          <p:sp>
            <p:nvSpPr>
              <p:cNvPr id="7" name="Rettangolo 9">
                <a:extLst>
                  <a:ext uri="{FF2B5EF4-FFF2-40B4-BE49-F238E27FC236}">
                    <a16:creationId xmlns:a16="http://schemas.microsoft.com/office/drawing/2014/main" id="{05DE495B-3087-4FF5-882A-536619152B42}"/>
                  </a:ext>
                </a:extLst>
              </p:cNvPr>
              <p:cNvSpPr/>
              <p:nvPr/>
            </p:nvSpPr>
            <p:spPr>
              <a:xfrm>
                <a:off x="3833428" y="4287180"/>
                <a:ext cx="12954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Availability</a:t>
                </a:r>
              </a:p>
            </p:txBody>
          </p:sp>
          <p:sp>
            <p:nvSpPr>
              <p:cNvPr id="8" name="Rettangolo 10">
                <a:extLst>
                  <a:ext uri="{FF2B5EF4-FFF2-40B4-BE49-F238E27FC236}">
                    <a16:creationId xmlns:a16="http://schemas.microsoft.com/office/drawing/2014/main" id="{0DC06C09-F3D5-4E4A-A8B3-2F912E1DFFC9}"/>
                  </a:ext>
                </a:extLst>
              </p:cNvPr>
              <p:cNvSpPr/>
              <p:nvPr/>
            </p:nvSpPr>
            <p:spPr>
              <a:xfrm>
                <a:off x="3833428" y="3067980"/>
                <a:ext cx="1295400" cy="1219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Knowledge</a:t>
                </a:r>
              </a:p>
            </p:txBody>
          </p:sp>
          <p:sp>
            <p:nvSpPr>
              <p:cNvPr id="9" name="Rettangolo 11">
                <a:extLst>
                  <a:ext uri="{FF2B5EF4-FFF2-40B4-BE49-F238E27FC236}">
                    <a16:creationId xmlns:a16="http://schemas.microsoft.com/office/drawing/2014/main" id="{00A3649B-79AE-4BCE-A954-DD5302013A19}"/>
                  </a:ext>
                </a:extLst>
              </p:cNvPr>
              <p:cNvSpPr/>
              <p:nvPr/>
            </p:nvSpPr>
            <p:spPr>
              <a:xfrm>
                <a:off x="5128828" y="3067980"/>
                <a:ext cx="1295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Collaboration</a:t>
                </a:r>
              </a:p>
            </p:txBody>
          </p:sp>
          <p:sp>
            <p:nvSpPr>
              <p:cNvPr id="10" name="Rettangolo 13">
                <a:extLst>
                  <a:ext uri="{FF2B5EF4-FFF2-40B4-BE49-F238E27FC236}">
                    <a16:creationId xmlns:a16="http://schemas.microsoft.com/office/drawing/2014/main" id="{7254119D-06D5-4FD6-8D53-4569FA976346}"/>
                  </a:ext>
                </a:extLst>
              </p:cNvPr>
              <p:cNvSpPr/>
              <p:nvPr/>
            </p:nvSpPr>
            <p:spPr>
              <a:xfrm>
                <a:off x="2538028" y="3067980"/>
                <a:ext cx="12954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Governance</a:t>
                </a:r>
              </a:p>
            </p:txBody>
          </p:sp>
          <p:sp>
            <p:nvSpPr>
              <p:cNvPr id="11" name="Rettangolo 14">
                <a:extLst>
                  <a:ext uri="{FF2B5EF4-FFF2-40B4-BE49-F238E27FC236}">
                    <a16:creationId xmlns:a16="http://schemas.microsoft.com/office/drawing/2014/main" id="{708F0C3B-ECF1-4DAF-A4C1-D7A4252E4B8B}"/>
                  </a:ext>
                </a:extLst>
              </p:cNvPr>
              <p:cNvSpPr/>
              <p:nvPr/>
            </p:nvSpPr>
            <p:spPr>
              <a:xfrm>
                <a:off x="2538028" y="3829980"/>
                <a:ext cx="12954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Lineage</a:t>
                </a:r>
              </a:p>
            </p:txBody>
          </p:sp>
          <p:sp>
            <p:nvSpPr>
              <p:cNvPr id="12" name="Rettangolo 15">
                <a:extLst>
                  <a:ext uri="{FF2B5EF4-FFF2-40B4-BE49-F238E27FC236}">
                    <a16:creationId xmlns:a16="http://schemas.microsoft.com/office/drawing/2014/main" id="{12DF0546-9449-40AB-9444-B8947B90E3C6}"/>
                  </a:ext>
                </a:extLst>
              </p:cNvPr>
              <p:cNvSpPr/>
              <p:nvPr/>
            </p:nvSpPr>
            <p:spPr>
              <a:xfrm>
                <a:off x="2538028" y="4363380"/>
                <a:ext cx="1295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Quality</a:t>
                </a:r>
              </a:p>
            </p:txBody>
          </p:sp>
          <p:sp>
            <p:nvSpPr>
              <p:cNvPr id="13" name="Fumetto 1 17">
                <a:extLst>
                  <a:ext uri="{FF2B5EF4-FFF2-40B4-BE49-F238E27FC236}">
                    <a16:creationId xmlns:a16="http://schemas.microsoft.com/office/drawing/2014/main" id="{91F835B4-30C1-4D35-BA94-8CD4B8B715EE}"/>
                  </a:ext>
                </a:extLst>
              </p:cNvPr>
              <p:cNvSpPr/>
              <p:nvPr/>
            </p:nvSpPr>
            <p:spPr>
              <a:xfrm>
                <a:off x="3527884" y="2384884"/>
                <a:ext cx="1828800" cy="553998"/>
              </a:xfrm>
              <a:prstGeom prst="wedgeRectCallout">
                <a:avLst>
                  <a:gd name="adj1" fmla="val 9419"/>
                  <a:gd name="adj2" fmla="val 86396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rIns="91440" rtlCol="0" anchor="ctr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data does MT have ?</a:t>
                </a:r>
              </a:p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does it mean ?</a:t>
                </a:r>
              </a:p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is it related ?</a:t>
                </a:r>
              </a:p>
            </p:txBody>
          </p:sp>
          <p:sp>
            <p:nvSpPr>
              <p:cNvPr id="14" name="Fumetto 1 19">
                <a:extLst>
                  <a:ext uri="{FF2B5EF4-FFF2-40B4-BE49-F238E27FC236}">
                    <a16:creationId xmlns:a16="http://schemas.microsoft.com/office/drawing/2014/main" id="{2D728F44-321C-47A6-B833-A195F1B01F1D}"/>
                  </a:ext>
                </a:extLst>
              </p:cNvPr>
              <p:cNvSpPr/>
              <p:nvPr/>
            </p:nvSpPr>
            <p:spPr>
              <a:xfrm>
                <a:off x="5760132" y="2384884"/>
                <a:ext cx="1828800" cy="553998"/>
              </a:xfrm>
              <a:prstGeom prst="wedgeRectCallout">
                <a:avLst>
                  <a:gd name="adj1" fmla="val -21624"/>
                  <a:gd name="adj2" fmla="val 86396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rIns="91440" rtlCol="0" anchor="ctr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Who uses the data ?</a:t>
                </a:r>
              </a:p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do what ?</a:t>
                </a:r>
              </a:p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Who can I ask for help ?</a:t>
                </a:r>
              </a:p>
            </p:txBody>
          </p:sp>
          <p:sp>
            <p:nvSpPr>
              <p:cNvPr id="15" name="Fumetto 1 20">
                <a:extLst>
                  <a:ext uri="{FF2B5EF4-FFF2-40B4-BE49-F238E27FC236}">
                    <a16:creationId xmlns:a16="http://schemas.microsoft.com/office/drawing/2014/main" id="{0BF5991A-B98A-4C3B-A491-004D4A764AF5}"/>
                  </a:ext>
                </a:extLst>
              </p:cNvPr>
              <p:cNvSpPr/>
              <p:nvPr/>
            </p:nvSpPr>
            <p:spPr>
              <a:xfrm>
                <a:off x="6660232" y="4185084"/>
                <a:ext cx="1828800" cy="553998"/>
              </a:xfrm>
              <a:prstGeom prst="wedgeRectCallout">
                <a:avLst>
                  <a:gd name="adj1" fmla="val -69482"/>
                  <a:gd name="adj2" fmla="val -38260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rIns="91440" rtlCol="0" anchor="ctr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can I find out if any new data is available ?</a:t>
                </a:r>
              </a:p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automated is this task ?</a:t>
                </a:r>
              </a:p>
            </p:txBody>
          </p:sp>
          <p:sp>
            <p:nvSpPr>
              <p:cNvPr id="16" name="Fumetto 1 22">
                <a:extLst>
                  <a:ext uri="{FF2B5EF4-FFF2-40B4-BE49-F238E27FC236}">
                    <a16:creationId xmlns:a16="http://schemas.microsoft.com/office/drawing/2014/main" id="{9958E733-3E75-488C-AC1F-C414B8B429E5}"/>
                  </a:ext>
                </a:extLst>
              </p:cNvPr>
              <p:cNvSpPr/>
              <p:nvPr/>
            </p:nvSpPr>
            <p:spPr>
              <a:xfrm>
                <a:off x="3528263" y="5328210"/>
                <a:ext cx="1828800" cy="400110"/>
              </a:xfrm>
              <a:prstGeom prst="wedgeRectCallout">
                <a:avLst>
                  <a:gd name="adj1" fmla="val 11359"/>
                  <a:gd name="adj2" fmla="val -161268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rIns="91440" rtlCol="0" anchor="ctr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is the data ?</a:t>
                </a:r>
              </a:p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can I access it ?</a:t>
                </a:r>
              </a:p>
            </p:txBody>
          </p:sp>
          <p:sp>
            <p:nvSpPr>
              <p:cNvPr id="17" name="Fumetto 1 23">
                <a:extLst>
                  <a:ext uri="{FF2B5EF4-FFF2-40B4-BE49-F238E27FC236}">
                    <a16:creationId xmlns:a16="http://schemas.microsoft.com/office/drawing/2014/main" id="{77604B1B-60D0-447E-8400-73E6C7C718BF}"/>
                  </a:ext>
                </a:extLst>
              </p:cNvPr>
              <p:cNvSpPr/>
              <p:nvPr/>
            </p:nvSpPr>
            <p:spPr>
              <a:xfrm>
                <a:off x="1187624" y="2384884"/>
                <a:ext cx="1828800" cy="553998"/>
              </a:xfrm>
              <a:prstGeom prst="wedgeRectCallout">
                <a:avLst>
                  <a:gd name="adj1" fmla="val 33995"/>
                  <a:gd name="adj2" fmla="val 99257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rIns="91440" rtlCol="0" anchor="ctr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is data classified ?</a:t>
                </a:r>
              </a:p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Who is the owner ?</a:t>
                </a:r>
              </a:p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sensitive data protected ?</a:t>
                </a:r>
              </a:p>
            </p:txBody>
          </p:sp>
          <p:sp>
            <p:nvSpPr>
              <p:cNvPr id="18" name="Fumetto 1 24">
                <a:extLst>
                  <a:ext uri="{FF2B5EF4-FFF2-40B4-BE49-F238E27FC236}">
                    <a16:creationId xmlns:a16="http://schemas.microsoft.com/office/drawing/2014/main" id="{CDE69922-DB51-4DB6-921F-72F89F6CA073}"/>
                  </a:ext>
                </a:extLst>
              </p:cNvPr>
              <p:cNvSpPr/>
              <p:nvPr/>
            </p:nvSpPr>
            <p:spPr>
              <a:xfrm>
                <a:off x="467544" y="3609020"/>
                <a:ext cx="1828800" cy="400110"/>
              </a:xfrm>
              <a:prstGeom prst="wedgeRectCallout">
                <a:avLst>
                  <a:gd name="adj1" fmla="val 67625"/>
                  <a:gd name="adj2" fmla="val 32972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rIns="91440" rtlCol="0" anchor="ctr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is the origin and evolution of the data ?</a:t>
                </a:r>
              </a:p>
            </p:txBody>
          </p:sp>
          <p:sp>
            <p:nvSpPr>
              <p:cNvPr id="19" name="Fumetto 1 25">
                <a:extLst>
                  <a:ext uri="{FF2B5EF4-FFF2-40B4-BE49-F238E27FC236}">
                    <a16:creationId xmlns:a16="http://schemas.microsoft.com/office/drawing/2014/main" id="{23B37885-FCC7-4A0D-929C-E4CD983F9F2A}"/>
                  </a:ext>
                </a:extLst>
              </p:cNvPr>
              <p:cNvSpPr/>
              <p:nvPr/>
            </p:nvSpPr>
            <p:spPr>
              <a:xfrm>
                <a:off x="539552" y="4927230"/>
                <a:ext cx="1828800" cy="553998"/>
              </a:xfrm>
              <a:prstGeom prst="wedgeRectCallout">
                <a:avLst>
                  <a:gd name="adj1" fmla="val 65038"/>
                  <a:gd name="adj2" fmla="val -97951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rIns="91440" rtlCol="0" anchor="ctr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accurate and complete is the data ?</a:t>
                </a:r>
              </a:p>
              <a:p>
                <a:pPr algn="ctr"/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I trust it ?</a:t>
                </a:r>
              </a:p>
            </p:txBody>
          </p:sp>
        </p:grpSp>
      </p:grpSp>
      <p:sp>
        <p:nvSpPr>
          <p:cNvPr id="20" name="CasellaDiTesto 2">
            <a:extLst>
              <a:ext uri="{FF2B5EF4-FFF2-40B4-BE49-F238E27FC236}">
                <a16:creationId xmlns:a16="http://schemas.microsoft.com/office/drawing/2014/main" id="{1FDF61AC-742B-44FE-AD97-DBC10A921154}"/>
              </a:ext>
            </a:extLst>
          </p:cNvPr>
          <p:cNvSpPr txBox="1"/>
          <p:nvPr/>
        </p:nvSpPr>
        <p:spPr>
          <a:xfrm>
            <a:off x="180000" y="1304764"/>
            <a:ext cx="878448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b="1" i="0" baseline="0" dirty="0">
                <a:solidFill>
                  <a:srgbClr val="002060"/>
                </a:solidFill>
              </a:rPr>
              <a:t>Enterprise Data Governance</a:t>
            </a:r>
            <a:r>
              <a:rPr lang="en-US" i="0" baseline="0" dirty="0">
                <a:solidFill>
                  <a:srgbClr val="002060"/>
                </a:solidFill>
              </a:rPr>
              <a:t> is th</a:t>
            </a:r>
            <a:r>
              <a:rPr lang="en-US" dirty="0">
                <a:solidFill>
                  <a:srgbClr val="002060"/>
                </a:solidFill>
              </a:rPr>
              <a:t>e orchestration of people, processes, policies and technology to formally manage and protect structured and unstructured data assets, with the aim to guarantee a </a:t>
            </a:r>
            <a:r>
              <a:rPr lang="en-US" b="1" i="0" dirty="0">
                <a:solidFill>
                  <a:srgbClr val="002060"/>
                </a:solidFill>
              </a:rPr>
              <a:t>standards-based, trusted and secure </a:t>
            </a:r>
            <a:r>
              <a:rPr lang="en-US" b="1" i="0" baseline="0" dirty="0">
                <a:solidFill>
                  <a:srgbClr val="002060"/>
                </a:solidFill>
              </a:rPr>
              <a:t>guide to data</a:t>
            </a:r>
            <a:r>
              <a:rPr lang="en-US" i="0" dirty="0">
                <a:solidFill>
                  <a:srgbClr val="002060"/>
                </a:solidFill>
              </a:rPr>
              <a:t>.</a:t>
            </a:r>
            <a:endParaRPr lang="en-US" i="0" baseline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4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5920C7C9-38F8-4275-9DBF-417FEAFC480F}"/>
              </a:ext>
            </a:extLst>
          </p:cNvPr>
          <p:cNvSpPr/>
          <p:nvPr/>
        </p:nvSpPr>
        <p:spPr>
          <a:xfrm rot="10800000">
            <a:off x="6876256" y="1628800"/>
            <a:ext cx="1692188" cy="4104456"/>
          </a:xfrm>
          <a:prstGeom prst="curvedRightArrow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917DEFA2-FF5A-48C2-AF1F-5A27D9C619EB}"/>
              </a:ext>
            </a:extLst>
          </p:cNvPr>
          <p:cNvSpPr/>
          <p:nvPr/>
        </p:nvSpPr>
        <p:spPr>
          <a:xfrm>
            <a:off x="834988" y="1952836"/>
            <a:ext cx="1468760" cy="3852428"/>
          </a:xfrm>
          <a:prstGeom prst="curvedRightArrow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B4E4335-8380-4C0D-9D16-345264FDE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32756"/>
            <a:ext cx="4529861" cy="188469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ACEF22D-D84A-49FC-8CF8-E2B93F7C4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499" y="4941168"/>
            <a:ext cx="4467962" cy="116987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CF86B5-E362-4CA1-9BA3-E1B89E9CD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12009"/>
            <a:ext cx="2458588" cy="12697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263A0C-74F2-401B-B0B9-BE6EA96A4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44924"/>
            <a:ext cx="2458588" cy="12697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CFC638-1B85-481D-832D-6B9B02726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40" y="2816932"/>
            <a:ext cx="2207349" cy="1476164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24E6C-6AE8-481F-84FD-FEAE1425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16202C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srgbClr val="16202C"/>
                </a:solidFill>
              </a:rPr>
              <a:pPr/>
              <a:t>7</a:t>
            </a:fld>
            <a:endParaRPr lang="en-GB" dirty="0">
              <a:solidFill>
                <a:srgbClr val="16202C"/>
              </a:solidFill>
            </a:endParaRPr>
          </a:p>
        </p:txBody>
      </p:sp>
      <p:pic>
        <p:nvPicPr>
          <p:cNvPr id="12" name="Graphic 11" descr="Users">
            <a:extLst>
              <a:ext uri="{FF2B5EF4-FFF2-40B4-BE49-F238E27FC236}">
                <a16:creationId xmlns:a16="http://schemas.microsoft.com/office/drawing/2014/main" id="{5154EC84-7E5A-49B8-AAFC-D4F63411F6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13584" y="3627276"/>
            <a:ext cx="1169876" cy="1169876"/>
          </a:xfrm>
          <a:prstGeom prst="rect">
            <a:avLst/>
          </a:prstGeom>
        </p:spPr>
      </p:pic>
      <p:pic>
        <p:nvPicPr>
          <p:cNvPr id="20" name="Graphic 19" descr="Users">
            <a:extLst>
              <a:ext uri="{FF2B5EF4-FFF2-40B4-BE49-F238E27FC236}">
                <a16:creationId xmlns:a16="http://schemas.microsoft.com/office/drawing/2014/main" id="{BC42F665-1BE8-4B89-A661-E85721DBAB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0032" y="3195228"/>
            <a:ext cx="1169876" cy="11698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923A1B-33A9-4EF7-8D32-E602F94C2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11" y="3140968"/>
            <a:ext cx="2207349" cy="147616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27" name="Graphic 26" descr="Users">
            <a:extLst>
              <a:ext uri="{FF2B5EF4-FFF2-40B4-BE49-F238E27FC236}">
                <a16:creationId xmlns:a16="http://schemas.microsoft.com/office/drawing/2014/main" id="{15F9E255-DB1B-42F6-A925-6267A6A94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70076" y="3140968"/>
            <a:ext cx="1169876" cy="1169876"/>
          </a:xfrm>
          <a:prstGeom prst="rect">
            <a:avLst/>
          </a:prstGeom>
        </p:spPr>
      </p:pic>
      <p:grpSp>
        <p:nvGrpSpPr>
          <p:cNvPr id="55" name="Group 1028">
            <a:extLst>
              <a:ext uri="{FF2B5EF4-FFF2-40B4-BE49-F238E27FC236}">
                <a16:creationId xmlns:a16="http://schemas.microsoft.com/office/drawing/2014/main" id="{8F1F6F2C-3773-45A4-AF56-11FDC9D2FB68}"/>
              </a:ext>
            </a:extLst>
          </p:cNvPr>
          <p:cNvGrpSpPr/>
          <p:nvPr/>
        </p:nvGrpSpPr>
        <p:grpSpPr>
          <a:xfrm>
            <a:off x="647564" y="3861048"/>
            <a:ext cx="756745" cy="923019"/>
            <a:chOff x="11905181" y="6820976"/>
            <a:chExt cx="756745" cy="923019"/>
          </a:xfrm>
        </p:grpSpPr>
        <p:pic>
          <p:nvPicPr>
            <p:cNvPr id="56" name="Picture 2" descr="https://www.thedataschool.co.uk/wp-content/uploads/2018/02/Tableau-Icon-Tr-300x206.png">
              <a:extLst>
                <a:ext uri="{FF2B5EF4-FFF2-40B4-BE49-F238E27FC236}">
                  <a16:creationId xmlns:a16="http://schemas.microsoft.com/office/drawing/2014/main" id="{F3A8A7EA-DC77-49D8-ACFE-82F10A4DB8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9" t="17669" r="26656" b="18053"/>
            <a:stretch/>
          </p:blipFill>
          <p:spPr bwMode="auto">
            <a:xfrm>
              <a:off x="11905181" y="6820976"/>
              <a:ext cx="756745" cy="720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321">
              <a:extLst>
                <a:ext uri="{FF2B5EF4-FFF2-40B4-BE49-F238E27FC236}">
                  <a16:creationId xmlns:a16="http://schemas.microsoft.com/office/drawing/2014/main" id="{1C53DC85-61A6-49D8-9839-8E804AF7AA5D}"/>
                </a:ext>
              </a:extLst>
            </p:cNvPr>
            <p:cNvSpPr txBox="1"/>
            <p:nvPr/>
          </p:nvSpPr>
          <p:spPr>
            <a:xfrm>
              <a:off x="11998786" y="7574718"/>
              <a:ext cx="599767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endParaRPr lang="en-US" sz="1100" b="1" dirty="0"/>
            </a:p>
          </p:txBody>
        </p:sp>
      </p:grpSp>
      <p:pic>
        <p:nvPicPr>
          <p:cNvPr id="58" name="Picture 2">
            <a:extLst>
              <a:ext uri="{FF2B5EF4-FFF2-40B4-BE49-F238E27FC236}">
                <a16:creationId xmlns:a16="http://schemas.microsoft.com/office/drawing/2014/main" id="{CEBE469D-AD21-4D34-88A9-B084629E90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44645"/>
            <a:ext cx="613807" cy="420603"/>
          </a:xfrm>
          <a:prstGeom prst="rect">
            <a:avLst/>
          </a:prstGeom>
        </p:spPr>
      </p:pic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0BB7C36A-BD09-4C00-9C82-AB3A1BA2CB2C}"/>
              </a:ext>
            </a:extLst>
          </p:cNvPr>
          <p:cNvSpPr txBox="1">
            <a:spLocks/>
          </p:cNvSpPr>
          <p:nvPr/>
        </p:nvSpPr>
        <p:spPr>
          <a:xfrm>
            <a:off x="180000" y="729965"/>
            <a:ext cx="6552240" cy="358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835"/>
              </a:spcAft>
              <a:buFontTx/>
              <a:buNone/>
              <a:defRPr lang="it-IT" sz="2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—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rabi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lphaL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Data Analytics: Educational &amp; Cultural Path </a:t>
            </a:r>
          </a:p>
        </p:txBody>
      </p:sp>
    </p:spTree>
    <p:extLst>
      <p:ext uri="{BB962C8B-B14F-4D97-AF65-F5344CB8AC3E}">
        <p14:creationId xmlns:p14="http://schemas.microsoft.com/office/powerpoint/2010/main" val="83418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24E6C-6AE8-481F-84FD-FEAE1425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16202C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srgbClr val="16202C"/>
                </a:solidFill>
              </a:rPr>
              <a:pPr/>
              <a:t>8</a:t>
            </a:fld>
            <a:endParaRPr lang="en-GB" dirty="0">
              <a:solidFill>
                <a:srgbClr val="16202C"/>
              </a:solidFill>
            </a:endParaRPr>
          </a:p>
        </p:txBody>
      </p:sp>
      <p:sp>
        <p:nvSpPr>
          <p:cNvPr id="5" name="Rettangolo 1">
            <a:extLst>
              <a:ext uri="{FF2B5EF4-FFF2-40B4-BE49-F238E27FC236}">
                <a16:creationId xmlns:a16="http://schemas.microsoft.com/office/drawing/2014/main" id="{EF58A988-8FB3-4A10-B392-7A88E1EFA1C2}"/>
              </a:ext>
            </a:extLst>
          </p:cNvPr>
          <p:cNvSpPr/>
          <p:nvPr/>
        </p:nvSpPr>
        <p:spPr>
          <a:xfrm>
            <a:off x="215516" y="1340768"/>
            <a:ext cx="3600400" cy="2003625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+mj-lt"/>
              </a:rPr>
              <a:t>A 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Data Lake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allows to:</a:t>
            </a:r>
          </a:p>
          <a:p>
            <a:pPr marL="320040" indent="-32004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320040" indent="-32004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collect and store </a:t>
            </a:r>
            <a:r>
              <a:rPr lang="en-US" b="1" i="1" dirty="0">
                <a:solidFill>
                  <a:srgbClr val="002060"/>
                </a:solidFill>
                <a:latin typeface="+mj-lt"/>
              </a:rPr>
              <a:t>any type of data </a:t>
            </a:r>
            <a:r>
              <a:rPr lang="en-US" dirty="0">
                <a:solidFill>
                  <a:srgbClr val="002060"/>
                </a:solidFill>
              </a:rPr>
              <a:t>(structured, unstructured, streams)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at </a:t>
            </a:r>
            <a:r>
              <a:rPr lang="en-US" b="1" i="1" dirty="0">
                <a:solidFill>
                  <a:srgbClr val="002060"/>
                </a:solidFill>
                <a:latin typeface="+mj-lt"/>
              </a:rPr>
              <a:t>any scale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at 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low cost</a:t>
            </a:r>
          </a:p>
          <a:p>
            <a:pPr marL="320040" indent="-32004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ttangolo 1">
            <a:extLst>
              <a:ext uri="{FF2B5EF4-FFF2-40B4-BE49-F238E27FC236}">
                <a16:creationId xmlns:a16="http://schemas.microsoft.com/office/drawing/2014/main" id="{86E83BED-00BE-4C20-8F18-91798F48923A}"/>
              </a:ext>
            </a:extLst>
          </p:cNvPr>
          <p:cNvSpPr/>
          <p:nvPr/>
        </p:nvSpPr>
        <p:spPr>
          <a:xfrm>
            <a:off x="215516" y="2924944"/>
            <a:ext cx="3600400" cy="895630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pPr algn="just"/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320040" indent="-320040" algn="just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secure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data and prevent unauthorized access</a:t>
            </a:r>
          </a:p>
        </p:txBody>
      </p:sp>
      <p:sp>
        <p:nvSpPr>
          <p:cNvPr id="7" name="Rettangolo 1">
            <a:extLst>
              <a:ext uri="{FF2B5EF4-FFF2-40B4-BE49-F238E27FC236}">
                <a16:creationId xmlns:a16="http://schemas.microsoft.com/office/drawing/2014/main" id="{B94A781C-6E8F-46C9-8277-E7981829E842}"/>
              </a:ext>
            </a:extLst>
          </p:cNvPr>
          <p:cNvSpPr/>
          <p:nvPr/>
        </p:nvSpPr>
        <p:spPr>
          <a:xfrm>
            <a:off x="215516" y="3753036"/>
            <a:ext cx="8712968" cy="2003625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pPr algn="just"/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320040" indent="-320040" algn="just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catalogue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b="1" i="1" dirty="0">
                <a:solidFill>
                  <a:srgbClr val="002060"/>
                </a:solidFill>
                <a:latin typeface="+mj-lt"/>
              </a:rPr>
              <a:t>search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and </a:t>
            </a:r>
            <a:r>
              <a:rPr lang="en-US" b="1" i="1" dirty="0">
                <a:solidFill>
                  <a:srgbClr val="002060"/>
                </a:solidFill>
                <a:latin typeface="+mj-lt"/>
              </a:rPr>
              <a:t>find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the relevant data in the central repository</a:t>
            </a:r>
          </a:p>
          <a:p>
            <a:pPr marL="320040" indent="-32004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320040" indent="-320040" algn="just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quickly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augment capacity or increase environments  </a:t>
            </a:r>
          </a:p>
          <a:p>
            <a:pPr marL="320040" indent="-32004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320040" indent="-320040" algn="just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002060"/>
                </a:solidFill>
              </a:rPr>
              <a:t>easily</a:t>
            </a:r>
            <a:r>
              <a:rPr lang="en-US" dirty="0">
                <a:solidFill>
                  <a:srgbClr val="002060"/>
                </a:solidFill>
              </a:rPr>
              <a:t> perform new types of data analysis thanks to a </a:t>
            </a:r>
            <a:r>
              <a:rPr lang="en-US" b="1" i="1" dirty="0">
                <a:solidFill>
                  <a:srgbClr val="002060"/>
                </a:solidFill>
                <a:latin typeface="+mj-lt"/>
              </a:rPr>
              <a:t>broad set of analytic engines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for ad hoc analytics.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0E1FE8-4C7E-43E6-A960-948D5E363E82}"/>
              </a:ext>
            </a:extLst>
          </p:cNvPr>
          <p:cNvSpPr txBox="1">
            <a:spLocks/>
          </p:cNvSpPr>
          <p:nvPr/>
        </p:nvSpPr>
        <p:spPr>
          <a:xfrm>
            <a:off x="180000" y="729965"/>
            <a:ext cx="6552240" cy="358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835"/>
              </a:spcAft>
              <a:buFontTx/>
              <a:buNone/>
              <a:defRPr lang="it-IT" sz="2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—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rabi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lphaL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Data Analytics: Data Lake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7AC22-5CBC-4209-A30D-A893DA54F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956" y="1232756"/>
            <a:ext cx="4716524" cy="2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24E6C-6AE8-481F-84FD-FEAE1425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rgbClr val="16202C"/>
                </a:solidFill>
              </a:rPr>
              <a:t>Page </a:t>
            </a:r>
            <a:fld id="{AA13198A-D2A6-4D79-B2AB-6FDB563266BD}" type="slidenum">
              <a:rPr lang="en-GB" smtClean="0">
                <a:solidFill>
                  <a:srgbClr val="16202C"/>
                </a:solidFill>
              </a:rPr>
              <a:pPr/>
              <a:t>9</a:t>
            </a:fld>
            <a:endParaRPr lang="en-GB" dirty="0">
              <a:solidFill>
                <a:srgbClr val="16202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77E9F6-F1FB-46FE-8403-1B34BD409555}"/>
              </a:ext>
            </a:extLst>
          </p:cNvPr>
          <p:cNvSpPr/>
          <p:nvPr/>
        </p:nvSpPr>
        <p:spPr>
          <a:xfrm>
            <a:off x="203198" y="1235526"/>
            <a:ext cx="8725285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62" dirty="0">
                <a:solidFill>
                  <a:srgbClr val="002060"/>
                </a:solidFill>
              </a:rPr>
              <a:t>To deliver </a:t>
            </a:r>
            <a:r>
              <a:rPr lang="en-GB" sz="1662" b="1" dirty="0">
                <a:solidFill>
                  <a:srgbClr val="002060"/>
                </a:solidFill>
              </a:rPr>
              <a:t>Process Excellence</a:t>
            </a:r>
            <a:r>
              <a:rPr lang="en-GB" sz="1662" dirty="0">
                <a:solidFill>
                  <a:srgbClr val="002060"/>
                </a:solidFill>
              </a:rPr>
              <a:t> through agility, we need  to improve and re-think our </a:t>
            </a:r>
            <a:r>
              <a:rPr lang="en-GB" sz="1662" b="1" dirty="0">
                <a:solidFill>
                  <a:srgbClr val="002060"/>
                </a:solidFill>
              </a:rPr>
              <a:t>core processes,  </a:t>
            </a:r>
            <a:r>
              <a:rPr lang="en-GB" sz="1662" dirty="0">
                <a:solidFill>
                  <a:srgbClr val="002060"/>
                </a:solidFill>
              </a:rPr>
              <a:t>thanks to the Lean Six Sigma (LSS) methodology.</a:t>
            </a:r>
            <a:endParaRPr lang="en-US" sz="1662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3548BB-EBD3-4EBE-B853-404B350FABB6}"/>
              </a:ext>
            </a:extLst>
          </p:cNvPr>
          <p:cNvSpPr/>
          <p:nvPr/>
        </p:nvSpPr>
        <p:spPr>
          <a:xfrm>
            <a:off x="5070518" y="2829963"/>
            <a:ext cx="3857966" cy="3047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1477" b="1" dirty="0">
                <a:solidFill>
                  <a:srgbClr val="002060"/>
                </a:solidFill>
              </a:rPr>
              <a:t>On boarding</a:t>
            </a:r>
            <a:r>
              <a:rPr lang="en-GB" sz="1477" dirty="0">
                <a:solidFill>
                  <a:srgbClr val="002060"/>
                </a:solidFill>
              </a:rPr>
              <a:t>: processes related to the activities that have to be done when on-boarding a client</a:t>
            </a:r>
            <a:endParaRPr lang="en-US" sz="1477" dirty="0">
              <a:solidFill>
                <a:srgbClr val="002060"/>
              </a:solidFill>
            </a:endParaRPr>
          </a:p>
          <a:p>
            <a:pPr lvl="0" algn="just"/>
            <a:endParaRPr lang="en-GB" sz="1477" b="1" dirty="0">
              <a:solidFill>
                <a:srgbClr val="002060"/>
              </a:solidFill>
            </a:endParaRPr>
          </a:p>
          <a:p>
            <a:pPr lvl="0" algn="just"/>
            <a:endParaRPr lang="en-GB" sz="1477" b="1" dirty="0">
              <a:solidFill>
                <a:srgbClr val="002060"/>
              </a:solidFill>
            </a:endParaRPr>
          </a:p>
          <a:p>
            <a:pPr lvl="0" algn="just"/>
            <a:r>
              <a:rPr lang="en-GB" sz="1477" b="1" dirty="0">
                <a:solidFill>
                  <a:srgbClr val="002060"/>
                </a:solidFill>
              </a:rPr>
              <a:t>Operations</a:t>
            </a:r>
            <a:r>
              <a:rPr lang="en-GB" sz="1477" dirty="0">
                <a:solidFill>
                  <a:srgbClr val="002060"/>
                </a:solidFill>
              </a:rPr>
              <a:t>: processes related to the activities that are necessary to provide our services to clients</a:t>
            </a:r>
            <a:endParaRPr lang="en-US" sz="1477" dirty="0">
              <a:solidFill>
                <a:srgbClr val="002060"/>
              </a:solidFill>
            </a:endParaRPr>
          </a:p>
          <a:p>
            <a:pPr lvl="0" algn="just"/>
            <a:endParaRPr lang="en-GB" sz="1477" b="1" dirty="0">
              <a:solidFill>
                <a:srgbClr val="002060"/>
              </a:solidFill>
            </a:endParaRPr>
          </a:p>
          <a:p>
            <a:pPr lvl="0" algn="just"/>
            <a:endParaRPr lang="en-GB" sz="1477" b="1" dirty="0">
              <a:solidFill>
                <a:srgbClr val="002060"/>
              </a:solidFill>
            </a:endParaRPr>
          </a:p>
          <a:p>
            <a:pPr lvl="0" algn="just"/>
            <a:r>
              <a:rPr lang="en-GB" sz="1477" b="1" dirty="0">
                <a:solidFill>
                  <a:srgbClr val="002060"/>
                </a:solidFill>
              </a:rPr>
              <a:t>Enabler</a:t>
            </a:r>
            <a:r>
              <a:rPr lang="en-GB" sz="1477" dirty="0">
                <a:solidFill>
                  <a:srgbClr val="002060"/>
                </a:solidFill>
              </a:rPr>
              <a:t>: all the processes related to the activities that enable the production line to work properly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F290A6-2CE2-4DF7-B598-B77F82BFB417}"/>
              </a:ext>
            </a:extLst>
          </p:cNvPr>
          <p:cNvGrpSpPr/>
          <p:nvPr/>
        </p:nvGrpSpPr>
        <p:grpSpPr>
          <a:xfrm>
            <a:off x="284755" y="1988840"/>
            <a:ext cx="8441552" cy="410400"/>
            <a:chOff x="0" y="6299"/>
            <a:chExt cx="3816424" cy="444600"/>
          </a:xfrm>
        </p:grpSpPr>
        <p:sp>
          <p:nvSpPr>
            <p:cNvPr id="6" name="Rounded Rectangle 18">
              <a:extLst>
                <a:ext uri="{FF2B5EF4-FFF2-40B4-BE49-F238E27FC236}">
                  <a16:creationId xmlns:a16="http://schemas.microsoft.com/office/drawing/2014/main" id="{EB51A549-3AF6-4767-941E-DB84B979423B}"/>
                </a:ext>
              </a:extLst>
            </p:cNvPr>
            <p:cNvSpPr/>
            <p:nvPr/>
          </p:nvSpPr>
          <p:spPr>
            <a:xfrm>
              <a:off x="0" y="6299"/>
              <a:ext cx="3816424" cy="444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13531E7A-3B47-4ED6-8E96-AB5A6F29ADCF}"/>
                </a:ext>
              </a:extLst>
            </p:cNvPr>
            <p:cNvSpPr/>
            <p:nvPr/>
          </p:nvSpPr>
          <p:spPr>
            <a:xfrm>
              <a:off x="21704" y="28003"/>
              <a:ext cx="3773016" cy="401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822" tIns="66822" rIns="66822" bIns="66822" numCol="1" spcCol="1270" anchor="ctr" anchorCtr="0">
              <a:noAutofit/>
            </a:bodyPr>
            <a:lstStyle/>
            <a:p>
              <a:pPr algn="ctr" defTabSz="7796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/>
                <a:t>Monte Titoli Business Process Mapping </a:t>
              </a:r>
            </a:p>
          </p:txBody>
        </p:sp>
      </p:grpSp>
      <p:pic>
        <p:nvPicPr>
          <p:cNvPr id="8" name="Picture 2" descr="image001">
            <a:extLst>
              <a:ext uri="{FF2B5EF4-FFF2-40B4-BE49-F238E27FC236}">
                <a16:creationId xmlns:a16="http://schemas.microsoft.com/office/drawing/2014/main" id="{FC6A5BC3-D9D3-4F5C-A9C5-14B41A118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5" y="2594395"/>
            <a:ext cx="4704063" cy="35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9A78FA3-21EA-4C88-8A84-317727C16D3B}"/>
              </a:ext>
            </a:extLst>
          </p:cNvPr>
          <p:cNvSpPr txBox="1">
            <a:spLocks/>
          </p:cNvSpPr>
          <p:nvPr/>
        </p:nvSpPr>
        <p:spPr>
          <a:xfrm>
            <a:off x="179999" y="729965"/>
            <a:ext cx="8546307" cy="358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835"/>
              </a:spcAft>
              <a:buFontTx/>
              <a:buNone/>
              <a:defRPr lang="it-IT" sz="2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itchFamily="34" charset="0"/>
              <a:buChar char="—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-23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rabi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78000" indent="-14400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09"/>
              </a:spcAft>
              <a:buFont typeface="+mj-lt"/>
              <a:buAutoNum type="alphaLcPeriod"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</a:rPr>
              <a:t>Process Excellence</a:t>
            </a:r>
          </a:p>
        </p:txBody>
      </p:sp>
    </p:spTree>
    <p:extLst>
      <p:ext uri="{BB962C8B-B14F-4D97-AF65-F5344CB8AC3E}">
        <p14:creationId xmlns:p14="http://schemas.microsoft.com/office/powerpoint/2010/main" val="21628174"/>
      </p:ext>
    </p:extLst>
  </p:cSld>
  <p:clrMapOvr>
    <a:masterClrMapping/>
  </p:clrMapOvr>
</p:sld>
</file>

<file path=ppt/theme/theme1.xml><?xml version="1.0" encoding="utf-8"?>
<a:theme xmlns:a="http://schemas.openxmlformats.org/drawingml/2006/main" name="LSEG Post Trade">
  <a:themeElements>
    <a:clrScheme name="LSE Post Trade">
      <a:dk1>
        <a:srgbClr val="16202C"/>
      </a:dk1>
      <a:lt1>
        <a:srgbClr val="FFFFFF"/>
      </a:lt1>
      <a:dk2>
        <a:srgbClr val="737980"/>
      </a:dk2>
      <a:lt2>
        <a:srgbClr val="FFFFFF"/>
      </a:lt2>
      <a:accent1>
        <a:srgbClr val="65955C"/>
      </a:accent1>
      <a:accent2>
        <a:srgbClr val="A3C09E"/>
      </a:accent2>
      <a:accent3>
        <a:srgbClr val="B3CBAE"/>
      </a:accent3>
      <a:accent4>
        <a:srgbClr val="C2D5BE"/>
      </a:accent4>
      <a:accent5>
        <a:srgbClr val="D9E5D7"/>
      </a:accent5>
      <a:accent6>
        <a:srgbClr val="F3F7F2"/>
      </a:accent6>
      <a:hlink>
        <a:srgbClr val="0000FF"/>
      </a:hlink>
      <a:folHlink>
        <a:srgbClr val="800080"/>
      </a:folHlink>
    </a:clrScheme>
    <a:fontScheme name="LSE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rmAutofit/>
      </a:bodyPr>
      <a:lstStyle>
        <a:defPPr>
          <a:lnSpc>
            <a:spcPts val="2000"/>
          </a:lnSpc>
          <a:defRPr sz="1800" b="1" i="0" baseline="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Warm Black 60%">
      <a:srgbClr val="747A81"/>
    </a:custClr>
    <a:custClr name="Warm Black 50%">
      <a:srgbClr val="8B9096"/>
    </a:custClr>
    <a:custClr name="Warm Black 40%">
      <a:srgbClr val="A2A6AB"/>
    </a:custClr>
    <a:custClr name="Warm Black 25%">
      <a:srgbClr val="C5C8CB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LSEG Post Trade</Template>
  <TotalTime>20119</TotalTime>
  <Words>1289</Words>
  <Application>Microsoft Office PowerPoint</Application>
  <PresentationFormat>On-screen Show (4:3)</PresentationFormat>
  <Paragraphs>250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DengXian</vt:lpstr>
      <vt:lpstr>Arial</vt:lpstr>
      <vt:lpstr>Arial Black</vt:lpstr>
      <vt:lpstr>Calibri</vt:lpstr>
      <vt:lpstr>Times New Roman</vt:lpstr>
      <vt:lpstr>Wingdings</vt:lpstr>
      <vt:lpstr>LSEG Post Trade</vt:lpstr>
      <vt:lpstr>World Forum of CSDs  How Monte Titoli is leveraging Innovation   Marrakech, April 11 2019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Template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Timothy Rylatt</dc:creator>
  <cp:lastModifiedBy>Caniccio, Paolo</cp:lastModifiedBy>
  <cp:revision>1207</cp:revision>
  <cp:lastPrinted>2019-03-04T08:43:06Z</cp:lastPrinted>
  <dcterms:created xsi:type="dcterms:W3CDTF">2013-05-02T19:51:48Z</dcterms:created>
  <dcterms:modified xsi:type="dcterms:W3CDTF">2019-03-27T17:57:04Z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SEG Template">
    <vt:lpwstr>1</vt:lpwstr>
  </property>
  <property fmtid="{D5CDD505-2E9C-101B-9397-08002B2CF9AE}" pid="3" name="Category">
    <vt:lpwstr>Post Trade</vt:lpwstr>
  </property>
  <property fmtid="{D5CDD505-2E9C-101B-9397-08002B2CF9AE}" pid="4" name="_AdHocReviewCycleID">
    <vt:i4>1455412028</vt:i4>
  </property>
  <property fmtid="{D5CDD505-2E9C-101B-9397-08002B2CF9AE}" pid="5" name="_NewReviewCycle">
    <vt:lpwstr/>
  </property>
  <property fmtid="{D5CDD505-2E9C-101B-9397-08002B2CF9AE}" pid="6" name="_EmailSubject">
    <vt:lpwstr>WFC</vt:lpwstr>
  </property>
  <property fmtid="{D5CDD505-2E9C-101B-9397-08002B2CF9AE}" pid="7" name="_AuthorEmail">
    <vt:lpwstr>Paolo.Caniccio@borsaitaliana.it</vt:lpwstr>
  </property>
  <property fmtid="{D5CDD505-2E9C-101B-9397-08002B2CF9AE}" pid="8" name="_AuthorEmailDisplayName">
    <vt:lpwstr>Caniccio, Paolo</vt:lpwstr>
  </property>
  <property fmtid="{D5CDD505-2E9C-101B-9397-08002B2CF9AE}" pid="9" name="_PreviousAdHocReviewCycleID">
    <vt:i4>-479201486</vt:i4>
  </property>
</Properties>
</file>